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22" autoAdjust="0"/>
  </p:normalViewPr>
  <p:slideViewPr>
    <p:cSldViewPr snapToGrid="0">
      <p:cViewPr>
        <p:scale>
          <a:sx n="90" d="100"/>
          <a:sy n="90" d="100"/>
        </p:scale>
        <p:origin x="1882" y="-20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3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5AC6DBF7-7606-4844-B223-8BDC75D5C3F0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8054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E23FAFB2-8CB9-46AA-92EF-AE3E3E8EC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951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FAFB2-8CB9-46AA-92EF-AE3E3E8EC7D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606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46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96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08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15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48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635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64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145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715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630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105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86167-2FC2-4C91-8650-2BE03F7EC564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171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Relationship Id="rId9" Type="http://schemas.openxmlformats.org/officeDocument/2006/relationships/image" Target="../media/image1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55078" y="1116262"/>
            <a:ext cx="6681954" cy="111325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Декларационная кампания в 2025 году проводится 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200" b="1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1 января по 30 апреля 2025 года</a:t>
            </a:r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000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Муниципальный служащий может представить  уточненные сведения </a:t>
            </a:r>
            <a:r>
              <a:rPr lang="ru-RU" sz="10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течение ОДНОГО месяца</a:t>
            </a:r>
            <a:r>
              <a:rPr lang="ru-RU" sz="1000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после 30 апреля 2025 года. Представление уточненных сведений предусматривает представление только справки о доходах, расходах, об имуществе и обязательствах имущественного характера, </a:t>
            </a:r>
            <a:r>
              <a:rPr lang="ru-RU" sz="10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которой не отражены или не полностью отражены какие-либо сведения либо имеются ошибки (которые уточняются)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8116" y="225957"/>
            <a:ext cx="5822200" cy="865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ПАМЯТКА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 своевременном и в полном объеме исполнить обязанность по представлению сведений о доходах, расхода</a:t>
            </a:r>
            <a:r>
              <a:rPr lang="ru-RU" sz="12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х, об имуществе и обязательствах имущественного характера за отчетный 2024 год</a:t>
            </a:r>
            <a:endParaRPr lang="ru-RU" sz="1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6" name="Google Shape;23636;p72"/>
          <p:cNvGrpSpPr/>
          <p:nvPr/>
        </p:nvGrpSpPr>
        <p:grpSpPr>
          <a:xfrm>
            <a:off x="235312" y="531673"/>
            <a:ext cx="478945" cy="474743"/>
            <a:chOff x="0" y="0"/>
            <a:chExt cx="386015" cy="384495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7" name="Google Shape;23637;p72"/>
            <p:cNvSpPr/>
            <p:nvPr/>
          </p:nvSpPr>
          <p:spPr>
            <a:xfrm>
              <a:off x="189980" y="189980"/>
              <a:ext cx="60190" cy="60190"/>
            </a:xfrm>
            <a:custGeom>
              <a:avLst/>
              <a:gdLst/>
              <a:ahLst/>
              <a:cxnLst/>
              <a:rect l="l" t="t" r="r" b="b"/>
              <a:pathLst>
                <a:path w="2296" h="2296" extrusionOk="0">
                  <a:moveTo>
                    <a:pt x="592" y="0"/>
                  </a:moveTo>
                  <a:lnTo>
                    <a:pt x="0" y="592"/>
                  </a:lnTo>
                  <a:lnTo>
                    <a:pt x="1704" y="2295"/>
                  </a:lnTo>
                  <a:lnTo>
                    <a:pt x="2295" y="1703"/>
                  </a:lnTo>
                  <a:lnTo>
                    <a:pt x="592" y="0"/>
                  </a:ln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8" name="Google Shape;23638;p72"/>
            <p:cNvSpPr/>
            <p:nvPr/>
          </p:nvSpPr>
          <p:spPr>
            <a:xfrm>
              <a:off x="0" y="0"/>
              <a:ext cx="247889" cy="247889"/>
            </a:xfrm>
            <a:custGeom>
              <a:avLst/>
              <a:gdLst/>
              <a:ahLst/>
              <a:cxnLst/>
              <a:rect l="l" t="t" r="r" b="b"/>
              <a:pathLst>
                <a:path w="9456" h="9456" extrusionOk="0">
                  <a:moveTo>
                    <a:pt x="4721" y="1"/>
                  </a:moveTo>
                  <a:cubicBezTo>
                    <a:pt x="2108" y="1"/>
                    <a:pt x="1" y="2108"/>
                    <a:pt x="1" y="4721"/>
                  </a:cubicBezTo>
                  <a:cubicBezTo>
                    <a:pt x="1" y="7334"/>
                    <a:pt x="2108" y="9456"/>
                    <a:pt x="4721" y="9456"/>
                  </a:cubicBezTo>
                  <a:cubicBezTo>
                    <a:pt x="7334" y="9456"/>
                    <a:pt x="9456" y="7334"/>
                    <a:pt x="9456" y="4721"/>
                  </a:cubicBezTo>
                  <a:cubicBezTo>
                    <a:pt x="9456" y="2108"/>
                    <a:pt x="7334" y="1"/>
                    <a:pt x="4721" y="1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9" name="Google Shape;23639;p72"/>
            <p:cNvSpPr/>
            <p:nvPr/>
          </p:nvSpPr>
          <p:spPr>
            <a:xfrm>
              <a:off x="28390" y="28391"/>
              <a:ext cx="191134" cy="191134"/>
            </a:xfrm>
            <a:custGeom>
              <a:avLst/>
              <a:gdLst/>
              <a:ahLst/>
              <a:cxnLst/>
              <a:rect l="l" t="t" r="r" b="b"/>
              <a:pathLst>
                <a:path w="7291" h="7291" extrusionOk="0">
                  <a:moveTo>
                    <a:pt x="3638" y="0"/>
                  </a:moveTo>
                  <a:cubicBezTo>
                    <a:pt x="1632" y="0"/>
                    <a:pt x="0" y="1631"/>
                    <a:pt x="0" y="3638"/>
                  </a:cubicBezTo>
                  <a:cubicBezTo>
                    <a:pt x="0" y="5659"/>
                    <a:pt x="1632" y="7290"/>
                    <a:pt x="3638" y="7290"/>
                  </a:cubicBezTo>
                  <a:cubicBezTo>
                    <a:pt x="5659" y="7290"/>
                    <a:pt x="7290" y="5659"/>
                    <a:pt x="7290" y="3638"/>
                  </a:cubicBezTo>
                  <a:cubicBezTo>
                    <a:pt x="7290" y="1631"/>
                    <a:pt x="5659" y="0"/>
                    <a:pt x="3638" y="0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0" name="Google Shape;23640;p72"/>
            <p:cNvSpPr/>
            <p:nvPr/>
          </p:nvSpPr>
          <p:spPr>
            <a:xfrm>
              <a:off x="217217" y="218738"/>
              <a:ext cx="168798" cy="165757"/>
            </a:xfrm>
            <a:custGeom>
              <a:avLst/>
              <a:gdLst/>
              <a:ahLst/>
              <a:cxnLst/>
              <a:rect l="l" t="t" r="r" b="b"/>
              <a:pathLst>
                <a:path w="6439" h="6323" extrusionOk="0">
                  <a:moveTo>
                    <a:pt x="1293" y="0"/>
                  </a:moveTo>
                  <a:cubicBezTo>
                    <a:pt x="1145" y="0"/>
                    <a:pt x="997" y="58"/>
                    <a:pt x="881" y="173"/>
                  </a:cubicBezTo>
                  <a:lnTo>
                    <a:pt x="232" y="823"/>
                  </a:lnTo>
                  <a:cubicBezTo>
                    <a:pt x="1" y="1054"/>
                    <a:pt x="1" y="1415"/>
                    <a:pt x="232" y="1646"/>
                  </a:cubicBezTo>
                  <a:lnTo>
                    <a:pt x="4735" y="6150"/>
                  </a:lnTo>
                  <a:cubicBezTo>
                    <a:pt x="4851" y="6265"/>
                    <a:pt x="4999" y="6323"/>
                    <a:pt x="5147" y="6323"/>
                  </a:cubicBezTo>
                  <a:cubicBezTo>
                    <a:pt x="5295" y="6323"/>
                    <a:pt x="5443" y="6265"/>
                    <a:pt x="5558" y="6150"/>
                  </a:cubicBezTo>
                  <a:lnTo>
                    <a:pt x="6208" y="5500"/>
                  </a:lnTo>
                  <a:cubicBezTo>
                    <a:pt x="6439" y="5269"/>
                    <a:pt x="6439" y="4908"/>
                    <a:pt x="6208" y="4677"/>
                  </a:cubicBezTo>
                  <a:lnTo>
                    <a:pt x="1704" y="173"/>
                  </a:lnTo>
                  <a:cubicBezTo>
                    <a:pt x="1588" y="58"/>
                    <a:pt x="1441" y="0"/>
                    <a:pt x="1293" y="0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1" name="Google Shape;23641;p72"/>
            <p:cNvSpPr/>
            <p:nvPr/>
          </p:nvSpPr>
          <p:spPr>
            <a:xfrm>
              <a:off x="228961" y="219105"/>
              <a:ext cx="157054" cy="155560"/>
            </a:xfrm>
            <a:custGeom>
              <a:avLst/>
              <a:gdLst/>
              <a:ahLst/>
              <a:cxnLst/>
              <a:rect l="l" t="t" r="r" b="b"/>
              <a:pathLst>
                <a:path w="5991" h="5934" extrusionOk="0">
                  <a:moveTo>
                    <a:pt x="25" y="582"/>
                  </a:moveTo>
                  <a:cubicBezTo>
                    <a:pt x="17" y="590"/>
                    <a:pt x="8" y="598"/>
                    <a:pt x="0" y="607"/>
                  </a:cubicBezTo>
                  <a:lnTo>
                    <a:pt x="25" y="582"/>
                  </a:lnTo>
                  <a:close/>
                  <a:moveTo>
                    <a:pt x="845" y="1"/>
                  </a:moveTo>
                  <a:cubicBezTo>
                    <a:pt x="697" y="1"/>
                    <a:pt x="549" y="58"/>
                    <a:pt x="433" y="174"/>
                  </a:cubicBezTo>
                  <a:lnTo>
                    <a:pt x="25" y="582"/>
                  </a:lnTo>
                  <a:lnTo>
                    <a:pt x="25" y="582"/>
                  </a:lnTo>
                  <a:cubicBezTo>
                    <a:pt x="131" y="483"/>
                    <a:pt x="267" y="434"/>
                    <a:pt x="404" y="434"/>
                  </a:cubicBezTo>
                  <a:cubicBezTo>
                    <a:pt x="552" y="434"/>
                    <a:pt x="700" y="491"/>
                    <a:pt x="808" y="607"/>
                  </a:cubicBezTo>
                  <a:lnTo>
                    <a:pt x="5327" y="5111"/>
                  </a:lnTo>
                  <a:cubicBezTo>
                    <a:pt x="5543" y="5342"/>
                    <a:pt x="5543" y="5703"/>
                    <a:pt x="5327" y="5934"/>
                  </a:cubicBezTo>
                  <a:lnTo>
                    <a:pt x="5760" y="5501"/>
                  </a:lnTo>
                  <a:cubicBezTo>
                    <a:pt x="5991" y="5270"/>
                    <a:pt x="5991" y="4909"/>
                    <a:pt x="5760" y="4678"/>
                  </a:cubicBezTo>
                  <a:lnTo>
                    <a:pt x="1256" y="174"/>
                  </a:lnTo>
                  <a:cubicBezTo>
                    <a:pt x="1140" y="58"/>
                    <a:pt x="993" y="1"/>
                    <a:pt x="845" y="1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2" name="Google Shape;23642;p72"/>
            <p:cNvSpPr/>
            <p:nvPr/>
          </p:nvSpPr>
          <p:spPr>
            <a:xfrm>
              <a:off x="300476" y="300476"/>
              <a:ext cx="54134" cy="54134"/>
            </a:xfrm>
            <a:custGeom>
              <a:avLst/>
              <a:gdLst/>
              <a:ahLst/>
              <a:cxnLst/>
              <a:rect l="l" t="t" r="r" b="b"/>
              <a:pathLst>
                <a:path w="2065" h="2065" extrusionOk="0">
                  <a:moveTo>
                    <a:pt x="1458" y="0"/>
                  </a:moveTo>
                  <a:lnTo>
                    <a:pt x="0" y="1473"/>
                  </a:lnTo>
                  <a:lnTo>
                    <a:pt x="592" y="2064"/>
                  </a:lnTo>
                  <a:lnTo>
                    <a:pt x="2065" y="607"/>
                  </a:lnTo>
                  <a:lnTo>
                    <a:pt x="1458" y="0"/>
                  </a:ln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3" name="Google Shape;23643;p72"/>
            <p:cNvSpPr/>
            <p:nvPr/>
          </p:nvSpPr>
          <p:spPr>
            <a:xfrm>
              <a:off x="278901" y="280317"/>
              <a:ext cx="55209" cy="50464"/>
            </a:xfrm>
            <a:custGeom>
              <a:avLst/>
              <a:gdLst/>
              <a:ahLst/>
              <a:cxnLst/>
              <a:rect l="l" t="t" r="r" b="b"/>
              <a:pathLst>
                <a:path w="2106" h="1925" extrusionOk="0">
                  <a:moveTo>
                    <a:pt x="1771" y="0"/>
                  </a:moveTo>
                  <a:cubicBezTo>
                    <a:pt x="1713" y="0"/>
                    <a:pt x="1653" y="26"/>
                    <a:pt x="1603" y="91"/>
                  </a:cubicBezTo>
                  <a:lnTo>
                    <a:pt x="130" y="1549"/>
                  </a:lnTo>
                  <a:cubicBezTo>
                    <a:pt x="1" y="1693"/>
                    <a:pt x="102" y="1924"/>
                    <a:pt x="289" y="1924"/>
                  </a:cubicBezTo>
                  <a:cubicBezTo>
                    <a:pt x="347" y="1924"/>
                    <a:pt x="405" y="1910"/>
                    <a:pt x="448" y="1866"/>
                  </a:cubicBezTo>
                  <a:lnTo>
                    <a:pt x="1920" y="394"/>
                  </a:lnTo>
                  <a:cubicBezTo>
                    <a:pt x="2105" y="242"/>
                    <a:pt x="1947" y="0"/>
                    <a:pt x="1771" y="0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4" name="Google Shape;23644;p72"/>
            <p:cNvSpPr/>
            <p:nvPr/>
          </p:nvSpPr>
          <p:spPr>
            <a:xfrm>
              <a:off x="83625" y="56755"/>
              <a:ext cx="87453" cy="95396"/>
            </a:xfrm>
            <a:custGeom>
              <a:avLst/>
              <a:gdLst/>
              <a:ahLst/>
              <a:cxnLst/>
              <a:rect l="l" t="t" r="r" b="b"/>
              <a:pathLst>
                <a:path w="3336" h="3639" extrusionOk="0">
                  <a:moveTo>
                    <a:pt x="1529" y="1"/>
                  </a:moveTo>
                  <a:cubicBezTo>
                    <a:pt x="1161" y="1"/>
                    <a:pt x="789" y="133"/>
                    <a:pt x="492" y="405"/>
                  </a:cubicBezTo>
                  <a:cubicBezTo>
                    <a:pt x="174" y="694"/>
                    <a:pt x="1" y="1098"/>
                    <a:pt x="1" y="1517"/>
                  </a:cubicBezTo>
                  <a:cubicBezTo>
                    <a:pt x="1" y="1863"/>
                    <a:pt x="257" y="2036"/>
                    <a:pt x="513" y="2036"/>
                  </a:cubicBezTo>
                  <a:cubicBezTo>
                    <a:pt x="770" y="2036"/>
                    <a:pt x="1026" y="1863"/>
                    <a:pt x="1026" y="1517"/>
                  </a:cubicBezTo>
                  <a:cubicBezTo>
                    <a:pt x="1026" y="1236"/>
                    <a:pt x="1270" y="1011"/>
                    <a:pt x="1549" y="1011"/>
                  </a:cubicBezTo>
                  <a:cubicBezTo>
                    <a:pt x="1557" y="1011"/>
                    <a:pt x="1566" y="1011"/>
                    <a:pt x="1574" y="1011"/>
                  </a:cubicBezTo>
                  <a:cubicBezTo>
                    <a:pt x="1820" y="1040"/>
                    <a:pt x="2022" y="1242"/>
                    <a:pt x="2051" y="1488"/>
                  </a:cubicBezTo>
                  <a:cubicBezTo>
                    <a:pt x="2051" y="1704"/>
                    <a:pt x="1935" y="1892"/>
                    <a:pt x="1748" y="1979"/>
                  </a:cubicBezTo>
                  <a:cubicBezTo>
                    <a:pt x="1300" y="2181"/>
                    <a:pt x="1011" y="2628"/>
                    <a:pt x="1026" y="3119"/>
                  </a:cubicBezTo>
                  <a:cubicBezTo>
                    <a:pt x="1026" y="3408"/>
                    <a:pt x="1257" y="3639"/>
                    <a:pt x="1531" y="3639"/>
                  </a:cubicBezTo>
                  <a:cubicBezTo>
                    <a:pt x="1820" y="3639"/>
                    <a:pt x="2051" y="3422"/>
                    <a:pt x="2051" y="3133"/>
                  </a:cubicBezTo>
                  <a:cubicBezTo>
                    <a:pt x="2051" y="3047"/>
                    <a:pt x="2108" y="2960"/>
                    <a:pt x="2181" y="2931"/>
                  </a:cubicBezTo>
                  <a:cubicBezTo>
                    <a:pt x="3032" y="2527"/>
                    <a:pt x="3335" y="1459"/>
                    <a:pt x="2801" y="679"/>
                  </a:cubicBezTo>
                  <a:cubicBezTo>
                    <a:pt x="2505" y="234"/>
                    <a:pt x="2020" y="1"/>
                    <a:pt x="1529" y="1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5" name="Google Shape;23645;p72"/>
            <p:cNvSpPr/>
            <p:nvPr/>
          </p:nvSpPr>
          <p:spPr>
            <a:xfrm>
              <a:off x="110496" y="165364"/>
              <a:ext cx="26897" cy="28050"/>
            </a:xfrm>
            <a:custGeom>
              <a:avLst/>
              <a:gdLst/>
              <a:ahLst/>
              <a:cxnLst/>
              <a:rect l="l" t="t" r="r" b="b"/>
              <a:pathLst>
                <a:path w="1026" h="1070" extrusionOk="0">
                  <a:moveTo>
                    <a:pt x="513" y="1"/>
                  </a:moveTo>
                  <a:cubicBezTo>
                    <a:pt x="257" y="1"/>
                    <a:pt x="1" y="174"/>
                    <a:pt x="1" y="520"/>
                  </a:cubicBezTo>
                  <a:lnTo>
                    <a:pt x="1" y="549"/>
                  </a:lnTo>
                  <a:cubicBezTo>
                    <a:pt x="1" y="838"/>
                    <a:pt x="232" y="1069"/>
                    <a:pt x="506" y="1069"/>
                  </a:cubicBezTo>
                  <a:cubicBezTo>
                    <a:pt x="795" y="1069"/>
                    <a:pt x="1026" y="838"/>
                    <a:pt x="1026" y="549"/>
                  </a:cubicBezTo>
                  <a:lnTo>
                    <a:pt x="1026" y="520"/>
                  </a:lnTo>
                  <a:cubicBezTo>
                    <a:pt x="1026" y="174"/>
                    <a:pt x="769" y="1"/>
                    <a:pt x="513" y="1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220" y="2836084"/>
            <a:ext cx="1992296" cy="1499897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7763" y="2709503"/>
            <a:ext cx="2229259" cy="4308413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2269" y="2822108"/>
            <a:ext cx="2076627" cy="2665999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896" y="2325365"/>
            <a:ext cx="1981619" cy="490543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9013" y="2313307"/>
            <a:ext cx="1554615" cy="398684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1126" y="2301588"/>
            <a:ext cx="2013355" cy="536226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134035" y="2396800"/>
            <a:ext cx="1981619" cy="3486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ОРГАН, В КОТОРЫЙ  ПРЕДСТАВЛЯЮТСЯ СВЕДЕНИЯ</a:t>
            </a:r>
            <a:r>
              <a:rPr lang="en-US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842344" y="2423133"/>
            <a:ext cx="1079929" cy="224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КОГО И КЕМ</a:t>
            </a:r>
            <a:r>
              <a:rPr lang="en-US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617419" y="2373945"/>
            <a:ext cx="2134024" cy="438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7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 КАКОЙ ОТЧЕТНЫЙ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7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ПЕРИОД/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7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КАКУЮ ОТЧЕТНУЮ ДАТУ?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31396" y="3279718"/>
            <a:ext cx="1986899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В отдел муниципальной службы и кадров Совета депутатов города Новосибирска </a:t>
            </a:r>
          </a:p>
          <a:p>
            <a:pPr marL="228600" indent="-228600" algn="ctr">
              <a:buAutoNum type="arabicParenR"/>
            </a:pPr>
            <a:endParaRPr lang="ru-RU" sz="1100" dirty="0"/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1878" y="2934676"/>
            <a:ext cx="311905" cy="379013"/>
          </a:xfrm>
          <a:prstGeom prst="rect">
            <a:avLst/>
          </a:prstGeom>
        </p:spPr>
      </p:pic>
      <p:sp>
        <p:nvSpPr>
          <p:cNvPr id="33" name="Прямоугольник 32"/>
          <p:cNvSpPr/>
          <p:nvPr/>
        </p:nvSpPr>
        <p:spPr>
          <a:xfrm>
            <a:off x="2253686" y="3257187"/>
            <a:ext cx="2257246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На себя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Супругу (а)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Несовершеннолетнего ребенка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3248476" y="2804050"/>
            <a:ext cx="361047" cy="433566"/>
          </a:xfrm>
          <a:prstGeom prst="rect">
            <a:avLst/>
          </a:prstGeom>
        </p:spPr>
      </p:pic>
      <p:sp>
        <p:nvSpPr>
          <p:cNvPr id="35" name="Прямоугольник 34"/>
          <p:cNvSpPr/>
          <p:nvPr/>
        </p:nvSpPr>
        <p:spPr>
          <a:xfrm>
            <a:off x="2368007" y="3966905"/>
            <a:ext cx="2098243" cy="3108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Муниципальными служащими </a:t>
            </a:r>
            <a:r>
              <a:rPr lang="ru-RU" sz="900" i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Совета депутатов города Новосибирска, </a:t>
            </a:r>
            <a:r>
              <a:rPr lang="ru-RU" sz="10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включенными в соответствующий перечень</a:t>
            </a:r>
            <a:r>
              <a:rPr lang="ru-RU" sz="900" i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в соответствии с частью 1 статьи 15 Федерального закона от 02.03.2007 № 25-ФЗ «О муниципальной службе в Российской Федерации»</a:t>
            </a:r>
            <a:endParaRPr lang="ru-RU" sz="1000" i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9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соответствии с распоряжением председателя Совета депутатов города Новосибирска </a:t>
            </a:r>
            <a:r>
              <a:rPr lang="ru-RU" sz="9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23.12.2024  № 443-ок</a:t>
            </a:r>
            <a:r>
              <a:rPr lang="ru-RU" sz="9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90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Сведения представляются с учетом семейного положения, в котором находился служащий по состоянию на отчетную дату (31.12.2024).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900" dirty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22302" y="2884616"/>
            <a:ext cx="313625" cy="319304"/>
          </a:xfrm>
          <a:prstGeom prst="rect">
            <a:avLst/>
          </a:prstGeom>
        </p:spPr>
      </p:pic>
      <p:sp>
        <p:nvSpPr>
          <p:cNvPr id="37" name="Прямоугольник 36"/>
          <p:cNvSpPr/>
          <p:nvPr/>
        </p:nvSpPr>
        <p:spPr>
          <a:xfrm>
            <a:off x="4510932" y="3264946"/>
            <a:ext cx="2432640" cy="98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Отчетный период – 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i="1" u="sng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1 января 20234года по 31 декабря 2024 года </a:t>
            </a:r>
            <a:r>
              <a:rPr lang="ru-RU" sz="1000" b="1" i="1" baseline="30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500" b="1" i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ru-RU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Отчетная дата – 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i="1" u="sng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31 декабря 2024 года </a:t>
            </a:r>
            <a:r>
              <a:rPr lang="ru-RU" sz="1000" b="1" i="1" baseline="30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</a:t>
            </a:r>
            <a:endParaRPr lang="ru-RU" sz="10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61" y="4720988"/>
            <a:ext cx="2164386" cy="5070105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104268">
            <a:off x="322647" y="4410217"/>
            <a:ext cx="1554615" cy="277072"/>
          </a:xfrm>
          <a:prstGeom prst="rect">
            <a:avLst/>
          </a:prstGeom>
        </p:spPr>
      </p:pic>
      <p:sp>
        <p:nvSpPr>
          <p:cNvPr id="41" name="Прямоугольник 40"/>
          <p:cNvSpPr/>
          <p:nvPr/>
        </p:nvSpPr>
        <p:spPr>
          <a:xfrm rot="21085741">
            <a:off x="531529" y="4438239"/>
            <a:ext cx="1136850" cy="2240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КАКОЙ ФОРМЕ</a:t>
            </a:r>
            <a:r>
              <a:rPr lang="en-US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-22748" y="5014289"/>
            <a:ext cx="2316005" cy="52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900" b="1" i="1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форме Справки, утвержденной Указом Президента РФ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900" b="1" i="1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 23 июня 2014 года № 460</a:t>
            </a:r>
            <a:endParaRPr lang="ru-RU" sz="9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4312" y="5492141"/>
            <a:ext cx="2201493" cy="4325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810" algn="just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Актуальная версия </a:t>
            </a:r>
            <a:r>
              <a:rPr lang="ru-RU" sz="1000" b="1" dirty="0" err="1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специа-льного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программного </a:t>
            </a:r>
            <a:r>
              <a:rPr lang="ru-RU" sz="1000" b="1" dirty="0" err="1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обеспе-чения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«Справки БК»</a:t>
            </a:r>
            <a:r>
              <a:rPr lang="ru-RU" sz="10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2.5.5</a:t>
            </a:r>
            <a:r>
              <a:rPr lang="ru-RU" sz="1000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от 31.</a:t>
            </a:r>
            <a:r>
              <a:rPr lang="en-US" sz="1000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01</a:t>
            </a:r>
            <a:r>
              <a:rPr lang="ru-RU" sz="1000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sz="1000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2024</a:t>
            </a:r>
            <a:r>
              <a:rPr lang="ru-RU" sz="1000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b="1" u="sng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размещена по адресам</a:t>
            </a:r>
            <a:r>
              <a:rPr lang="ru-RU" sz="1000" u="sng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R="3810" algn="just">
              <a:lnSpc>
                <a:spcPct val="107000"/>
              </a:lnSpc>
              <a:spcAft>
                <a:spcPts val="0"/>
              </a:spcAft>
            </a:pPr>
            <a:endParaRPr lang="ru-RU" sz="500" u="sng" dirty="0">
              <a:solidFill>
                <a:srgbClr val="00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3810" algn="just">
              <a:lnSpc>
                <a:spcPct val="107000"/>
              </a:lnSpc>
            </a:pPr>
            <a:r>
              <a:rPr lang="ru-RU" sz="1000" u="sng" dirty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</a:t>
            </a:r>
            <a:r>
              <a:rPr lang="en-US" sz="1000" u="sng" dirty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http://www.kremlin.ru/structure/additional/12</a:t>
            </a:r>
            <a:endParaRPr lang="ru-RU" sz="5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3810" algn="just">
              <a:lnSpc>
                <a:spcPct val="107000"/>
              </a:lnSpc>
            </a:pPr>
            <a:endParaRPr lang="ru-RU" sz="500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3810" algn="just">
              <a:lnSpc>
                <a:spcPct val="107000"/>
              </a:lnSpc>
            </a:pPr>
            <a:r>
              <a:rPr lang="ru-RU" sz="10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обеспечения полноты и корректности представляемых сведений необходимо </a:t>
            </a:r>
            <a:r>
              <a:rPr lang="ru-RU" sz="10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новой версии</a:t>
            </a:r>
            <a:r>
              <a:rPr lang="ru-RU" sz="10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программы </a:t>
            </a:r>
            <a:r>
              <a:rPr lang="ru-RU" sz="10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открыть</a:t>
            </a:r>
            <a:r>
              <a:rPr lang="ru-RU" sz="10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Справку за</a:t>
            </a:r>
            <a:r>
              <a:rPr lang="ru-RU" sz="10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отчетный </a:t>
            </a:r>
            <a:r>
              <a:rPr lang="ru-RU" sz="10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2023</a:t>
            </a:r>
            <a:r>
              <a:rPr lang="ru-RU" sz="10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год и </a:t>
            </a:r>
            <a:r>
              <a:rPr lang="ru-RU" sz="10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внести</a:t>
            </a:r>
            <a:r>
              <a:rPr lang="ru-RU" sz="10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неё соответствующие </a:t>
            </a:r>
            <a:r>
              <a:rPr lang="ru-RU" sz="10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коррективы, </a:t>
            </a:r>
            <a:r>
              <a:rPr lang="ru-RU" sz="10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используя все подготовленные документы (</a:t>
            </a:r>
            <a:r>
              <a:rPr lang="ru-RU" sz="800" i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всех видах доходов, справки (выписки) банков, о праве собственности, о совершении сделок и т.д.</a:t>
            </a:r>
            <a:r>
              <a:rPr lang="ru-RU" sz="10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)! </a:t>
            </a:r>
          </a:p>
          <a:p>
            <a:pPr marR="3810" algn="just">
              <a:lnSpc>
                <a:spcPct val="107000"/>
              </a:lnSpc>
            </a:pPr>
            <a:r>
              <a:rPr lang="ru-RU" sz="10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Нахождение служащего в отпуске, временная </a:t>
            </a:r>
            <a:r>
              <a:rPr lang="ru-RU" sz="1000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нетрудос-пособность</a:t>
            </a:r>
            <a:r>
              <a:rPr lang="ru-RU" sz="10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или иной период неисполнения должностных обязанностей </a:t>
            </a:r>
            <a:r>
              <a:rPr lang="ru-RU" sz="1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освобождает от обязанности представить Сведения.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2518575" y="7156175"/>
            <a:ext cx="2012059" cy="412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000" b="1" i="1" u="sng" dirty="0">
                <a:solidFill>
                  <a:srgbClr val="ED7D31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ОБРАЩАЕМ ВНИМАНИЕ НА СЛЕДУЮЩЕЕ:</a:t>
            </a:r>
            <a:endParaRPr lang="ru-RU" sz="10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368007" y="7566022"/>
            <a:ext cx="4251389" cy="123014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R="161290" algn="just">
              <a:lnSpc>
                <a:spcPct val="107000"/>
              </a:lnSpc>
              <a:spcAft>
                <a:spcPts val="0"/>
              </a:spcAft>
            </a:pPr>
            <a:r>
              <a:rPr lang="ru-RU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Сведения о получении дохода от продажи, о приобретении, наличии, об отчуждении в результате безвозмездной сделки 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161290" algn="just">
              <a:lnSpc>
                <a:spcPct val="107000"/>
              </a:lnSpc>
              <a:spcAft>
                <a:spcPts val="0"/>
              </a:spcAft>
            </a:pPr>
            <a:r>
              <a:rPr lang="ru-RU" sz="1000" b="1" i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цифровых финансовых активов, цифровых прав, включающих одновременно цифровые финансовые активы и иные цифровые права, утилитарных цифровых прав, цифровой валюты</a:t>
            </a:r>
            <a:r>
              <a:rPr lang="ru-RU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отражаются в соответствующих разделах Справки:</a:t>
            </a:r>
            <a:endParaRPr lang="ru-RU" sz="10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Стрелка вниз 50"/>
          <p:cNvSpPr/>
          <p:nvPr/>
        </p:nvSpPr>
        <p:spPr>
          <a:xfrm rot="5400000" flipH="1" flipV="1">
            <a:off x="2610054" y="8954179"/>
            <a:ext cx="291304" cy="502834"/>
          </a:xfrm>
          <a:prstGeom prst="downArrow">
            <a:avLst/>
          </a:prstGeom>
          <a:solidFill>
            <a:schemeClr val="accent2">
              <a:alpha val="89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3044117" y="8945753"/>
            <a:ext cx="3675712" cy="734290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90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100" b="1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разделе 1,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100" b="1" i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разделе 2, </a:t>
            </a:r>
            <a:endParaRPr lang="ru-RU" sz="11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100" b="1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подразделах 3.3., 3.4.,3.5. раздела 3,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100" b="1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разделе 7</a:t>
            </a:r>
            <a:endParaRPr lang="ru-RU" sz="11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1126" y="4259391"/>
            <a:ext cx="2171277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1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*сведения представляются за отчетный период – 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разделы 1, 2, 7 Справки</a:t>
            </a:r>
          </a:p>
          <a:p>
            <a:pPr algn="ctr">
              <a:spcAft>
                <a:spcPts val="0"/>
              </a:spcAft>
            </a:pPr>
            <a:endParaRPr lang="ru-RU" sz="500" b="1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1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**сведения представляются на отчетную дату – 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разделы 3, 4, 5, 6 Справки</a:t>
            </a:r>
            <a:endParaRPr lang="ru-RU" sz="12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66B7EC8C-F862-47A7-A24B-EBC4DF301C49}"/>
              </a:ext>
            </a:extLst>
          </p:cNvPr>
          <p:cNvSpPr/>
          <p:nvPr/>
        </p:nvSpPr>
        <p:spPr>
          <a:xfrm>
            <a:off x="4744155" y="5538218"/>
            <a:ext cx="1917531" cy="293887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i="1" dirty="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ЧЕМ РУКОВОДСТВОВАТЬСЯ ПРИ ЗАПОЛНЕНИИ СПРАВКИ?</a:t>
            </a:r>
          </a:p>
        </p:txBody>
      </p:sp>
      <p:pic>
        <p:nvPicPr>
          <p:cNvPr id="54" name="Рисунок 53">
            <a:extLst>
              <a:ext uri="{FF2B5EF4-FFF2-40B4-BE49-F238E27FC236}">
                <a16:creationId xmlns:a16="http://schemas.microsoft.com/office/drawing/2014/main" id="{24BE3B9E-0FEA-40F0-8FBD-5C556D6250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0938" y="5844160"/>
            <a:ext cx="2076627" cy="163684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9F379E36-E3D5-473B-A39A-FFE13694BA1F}"/>
              </a:ext>
            </a:extLst>
          </p:cNvPr>
          <p:cNvSpPr txBox="1"/>
          <p:nvPr/>
        </p:nvSpPr>
        <p:spPr>
          <a:xfrm>
            <a:off x="4608192" y="5954695"/>
            <a:ext cx="204486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800" b="1" i="1" dirty="0">
                <a:solidFill>
                  <a:srgbClr val="006666"/>
                </a:solidFill>
              </a:rPr>
              <a:t>Методическими рекомендациями по вопросам представления сведений о доходах, расходах, об имуществе и обязательствах имущественного характера и заполнения </a:t>
            </a:r>
            <a:r>
              <a:rPr lang="ru-RU" sz="800" b="1" i="1" dirty="0" err="1">
                <a:solidFill>
                  <a:srgbClr val="006666"/>
                </a:solidFill>
              </a:rPr>
              <a:t>соответст-вующей</a:t>
            </a:r>
            <a:r>
              <a:rPr lang="ru-RU" sz="800" b="1" i="1" dirty="0">
                <a:solidFill>
                  <a:srgbClr val="006666"/>
                </a:solidFill>
              </a:rPr>
              <a:t> формы Справки в 2025 году (за отчетный 2024 год), подготовленными Министерством труда и соц. защиты РФ, </a:t>
            </a:r>
            <a:r>
              <a:rPr lang="ru-RU" sz="800" i="1" dirty="0">
                <a:solidFill>
                  <a:srgbClr val="0070C0"/>
                </a:solidFill>
              </a:rPr>
              <a:t>размещены</a:t>
            </a:r>
            <a:r>
              <a:rPr lang="ru-RU" sz="800" b="1" i="1" dirty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pPr algn="just"/>
            <a:r>
              <a:rPr lang="en-US" sz="1000" u="sng" dirty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https://mintrud.gov.ru/ministry/programms/anticorruption/9/5</a:t>
            </a:r>
            <a:endParaRPr lang="ru-RU" sz="1000" u="sng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" name="Рисунок 19" descr="Сирена">
            <a:extLst>
              <a:ext uri="{FF2B5EF4-FFF2-40B4-BE49-F238E27FC236}">
                <a16:creationId xmlns:a16="http://schemas.microsoft.com/office/drawing/2014/main" id="{86717B96-FA02-43FE-8B5C-752DFEC75BF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790699" y="9489157"/>
            <a:ext cx="301935" cy="301935"/>
          </a:xfrm>
          <a:prstGeom prst="rect">
            <a:avLst/>
          </a:prstGeom>
        </p:spPr>
      </p:pic>
      <p:pic>
        <p:nvPicPr>
          <p:cNvPr id="21" name="Рисунок 20" descr="Маркетинг">
            <a:extLst>
              <a:ext uri="{FF2B5EF4-FFF2-40B4-BE49-F238E27FC236}">
                <a16:creationId xmlns:a16="http://schemas.microsoft.com/office/drawing/2014/main" id="{5071E0B7-87D4-4A03-AF68-D5F16126A2B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240825" y="7127652"/>
            <a:ext cx="422385" cy="422385"/>
          </a:xfrm>
          <a:prstGeom prst="rect">
            <a:avLst/>
          </a:prstGeom>
        </p:spPr>
      </p:pic>
      <p:pic>
        <p:nvPicPr>
          <p:cNvPr id="23" name="Рисунок 22" descr="Целевая аудитория">
            <a:extLst>
              <a:ext uri="{FF2B5EF4-FFF2-40B4-BE49-F238E27FC236}">
                <a16:creationId xmlns:a16="http://schemas.microsoft.com/office/drawing/2014/main" id="{4E11ECDD-5D16-47F1-BBAD-391E53FA74F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530573" y="3830327"/>
            <a:ext cx="554182" cy="554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935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дпись 14"/>
          <p:cNvSpPr txBox="1">
            <a:spLocks noChangeArrowheads="1"/>
          </p:cNvSpPr>
          <p:nvPr/>
        </p:nvSpPr>
        <p:spPr bwMode="auto">
          <a:xfrm>
            <a:off x="113360" y="5165574"/>
            <a:ext cx="2096627" cy="461155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1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ru-RU" altLang="ru-RU" sz="1100" b="1" dirty="0">
                <a:solidFill>
                  <a:srgbClr val="ED7D3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Раздел 1 </a:t>
            </a:r>
            <a:endParaRPr kumimoji="0" lang="ru-RU" altLang="ru-RU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Подлежат отражению ВСЕ виды доходов! 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В том числе,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доходы: </a:t>
            </a:r>
            <a:r>
              <a:rPr lang="ru-RU" altLang="ru-RU" sz="1000" i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от реализации имущества, реализации про-</a:t>
            </a:r>
            <a:r>
              <a:rPr lang="ru-RU" altLang="ru-RU" sz="1000" i="1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дукции</a:t>
            </a:r>
            <a:r>
              <a:rPr lang="ru-RU" altLang="ru-RU" sz="1000" i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личного подсобного хозяйства, от сдачи в аренду, от предпринимательской деятель-</a:t>
            </a:r>
            <a:r>
              <a:rPr lang="ru-RU" altLang="ru-RU" sz="1000" i="1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ности</a:t>
            </a:r>
            <a:r>
              <a:rPr lang="ru-RU" altLang="ru-RU" sz="1000" i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 от вкладов в банках, все виды пособий и т.д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Суммы доходов от реализации имущества, транспортных средств и т.п. указываются в соответствии с подтверждаю-</a:t>
            </a:r>
            <a:r>
              <a:rPr lang="ru-RU" altLang="ru-RU" sz="1000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щими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документами.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Сведения о денежных средствах не подлежащих отражению в данном разделе указаны в </a:t>
            </a:r>
            <a:r>
              <a:rPr lang="ru-RU" altLang="ru-RU" sz="1000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пп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 82-85 Метод. рекомендаций.</a:t>
            </a:r>
            <a:endParaRPr lang="ru-RU" altLang="ru-RU" sz="1000" b="1" dirty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500" b="1" dirty="0">
              <a:solidFill>
                <a:srgbClr val="0066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Полученные доходы указы-</a:t>
            </a:r>
            <a:r>
              <a:rPr lang="ru-RU" altLang="ru-RU" sz="1000" b="1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ваются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без вычета налога!</a:t>
            </a:r>
            <a:endParaRPr lang="ru-RU" altLang="ru-RU" sz="600" b="1" dirty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500" b="1" dirty="0">
              <a:solidFill>
                <a:srgbClr val="7030A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b="1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Поможет при заполнении раздела: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1) Личный кабинет </a:t>
            </a:r>
            <a:r>
              <a:rPr lang="ru-RU" altLang="ru-RU" sz="1000" dirty="0" err="1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налогопла</a:t>
            </a:r>
            <a:r>
              <a:rPr lang="en-US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u-RU" altLang="ru-RU" sz="1000" dirty="0" err="1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тельщика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2) Портал «Госуслуги»; 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3) Мобильные приложения бан-ков.</a:t>
            </a:r>
            <a:endParaRPr lang="ru-RU" altLang="ru-RU" sz="500" b="1" dirty="0">
              <a:solidFill>
                <a:srgbClr val="0066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Надпись 585"/>
          <p:cNvSpPr txBox="1">
            <a:spLocks noChangeArrowheads="1"/>
          </p:cNvSpPr>
          <p:nvPr/>
        </p:nvSpPr>
        <p:spPr bwMode="auto">
          <a:xfrm>
            <a:off x="2264421" y="5460861"/>
            <a:ext cx="2215905" cy="430787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indent="857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15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ru-RU" altLang="ru-RU" sz="115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kumimoji="0" lang="ru-RU" altLang="ru-RU" sz="1150" b="0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150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</a:t>
            </a:r>
            <a:r>
              <a:rPr kumimoji="0" lang="ru-RU" altLang="ru-RU" sz="115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</a:t>
            </a:r>
            <a:r>
              <a:rPr kumimoji="0" lang="ru-RU" altLang="ru-RU" sz="1150" b="0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altLang="ru-RU" sz="1150" dirty="0">
              <a:solidFill>
                <a:srgbClr val="00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indent="85725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9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Характеристики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объектов недвижимого и </a:t>
            </a:r>
            <a:r>
              <a:rPr lang="ru-RU" alt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движимого имущества должны быть </a:t>
            </a:r>
            <a:r>
              <a:rPr lang="ru-RU" altLang="ru-RU" sz="9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указаны</a:t>
            </a:r>
            <a:r>
              <a:rPr lang="ru-RU" alt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точном соответствии с информацией, содержащейся в документах о правах на них </a:t>
            </a:r>
            <a:r>
              <a:rPr kumimoji="0" lang="ru-RU" altLang="ru-RU" sz="900" b="1" i="1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(свидетельство, выписка из ЕГРН: номер записи и дата, паспорт транспортного средства и т.д.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 </a:t>
            </a:r>
          </a:p>
          <a:p>
            <a:pPr lvl="0" indent="85725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b="1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Указанные сведения м</a:t>
            </a:r>
            <a:r>
              <a:rPr lang="en-US" altLang="ru-RU" sz="1000" b="1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ru-RU" altLang="ru-RU" sz="1000" b="1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гут быть получены через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1) Интернет сайт Росреестра</a:t>
            </a:r>
            <a:r>
              <a:rPr 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ru-RU" altLang="ru-RU" sz="1000" dirty="0">
              <a:solidFill>
                <a:srgbClr val="7030A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2) Личный кабинет </a:t>
            </a:r>
            <a:r>
              <a:rPr lang="ru-RU" altLang="ru-RU" sz="1000" dirty="0" err="1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налогопла-тельщика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3) Портал «Госуслуги» 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95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Указываются ВСЕ объекты недвижимости</a:t>
            </a:r>
            <a:r>
              <a:rPr lang="ru-RU" sz="95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95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принадлежащие служащему, его супруге (супругу) и (или) несовершеннолетним детям на праве собственности, </a:t>
            </a:r>
            <a:r>
              <a:rPr lang="ru-RU" sz="950" b="1" dirty="0" err="1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незави-симо</a:t>
            </a:r>
            <a:r>
              <a:rPr lang="ru-RU" sz="95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от того, когда они были приобретены, в каком регионе РФ или в каком государстве зарегистрированы</a:t>
            </a:r>
            <a:r>
              <a:rPr lang="ru-RU" sz="95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5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 же касается и транспортных средств, находящихся в </a:t>
            </a:r>
            <a:r>
              <a:rPr lang="ru-RU" sz="950" dirty="0" err="1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собствен-ности</a:t>
            </a:r>
            <a:r>
              <a:rPr lang="ru-RU" sz="95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 отчетную дату!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950" dirty="0">
              <a:solidFill>
                <a:srgbClr val="00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700" dirty="0">
              <a:solidFill>
                <a:srgbClr val="00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Надпись 59"/>
          <p:cNvSpPr txBox="1">
            <a:spLocks noChangeArrowheads="1"/>
          </p:cNvSpPr>
          <p:nvPr/>
        </p:nvSpPr>
        <p:spPr bwMode="auto">
          <a:xfrm>
            <a:off x="428352" y="128875"/>
            <a:ext cx="1878264" cy="27199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1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ОБРАЩАЕМ ВНИМАНИЕ: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Надпись 608"/>
          <p:cNvSpPr txBox="1">
            <a:spLocks noChangeArrowheads="1"/>
          </p:cNvSpPr>
          <p:nvPr/>
        </p:nvSpPr>
        <p:spPr bwMode="auto">
          <a:xfrm>
            <a:off x="4508073" y="42375"/>
            <a:ext cx="2236567" cy="556255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r>
              <a:rPr lang="ru-RU" altLang="ru-RU" sz="11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При заполнении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раздела 4: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endParaRPr kumimoji="0" lang="ru-RU" altLang="ru-RU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55888" algn="l"/>
              </a:tabLst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указывать, в том числе счета, открытые для погашения кредита, счета с нулевым остатком, счета в драгоценных металлах, счета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эскроу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т.п.;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55888" algn="l"/>
              </a:tabLst>
            </a:pP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55888" algn="l"/>
              </a:tabLst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запрашивать справки (выписки по счетам)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банках, в личном кабинете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налогопла-тельщика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рамках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Указания Банка № 5798-У от 27.05.2021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содержащие следующие сведения:</a:t>
            </a:r>
            <a:endParaRPr lang="ru-RU" altLang="ru-RU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>
                <a:tab pos="2655888" algn="l"/>
              </a:tabLst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 остатке средств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каждом счете на 31.12.2024;</a:t>
            </a: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>
                <a:tab pos="2655888" algn="l"/>
              </a:tabLst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сумме дохода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капита-лизация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%) за 2024 год по каждому вкладу (счету), в том числе закрытому на 31.12.2024;</a:t>
            </a: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>
                <a:tab pos="2655888" algn="l"/>
              </a:tabLst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размере обязательства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(оставшегося непогашенным долга) по состоянию на 31.12.2024;</a:t>
            </a: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indent="85725" algn="just" defTabSz="914400">
              <a:buFont typeface="Wingdings" panose="05000000000000000000" pitchFamily="2" charset="2"/>
              <a:buChar char="ü"/>
            </a:pPr>
            <a:r>
              <a:rPr lang="ru-RU" altLang="ru-RU" sz="1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движении денежных средств, </a:t>
            </a:r>
            <a:r>
              <a:rPr lang="ru-RU" altLang="ru-RU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поступивших на счета за 2024 год</a:t>
            </a:r>
            <a:r>
              <a:rPr lang="ru-RU" altLang="ru-RU" sz="1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lvl="0" indent="85725" algn="just" defTabSz="914400">
              <a:buFont typeface="Wingdings" panose="05000000000000000000" pitchFamily="2" charset="2"/>
              <a:buChar char="ü"/>
            </a:pPr>
            <a:r>
              <a:rPr lang="ru-RU" altLang="ru-RU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если </a:t>
            </a:r>
            <a:r>
              <a:rPr lang="ru-RU" altLang="ru-RU" sz="1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ОБЩАЯ сумма </a:t>
            </a:r>
            <a:r>
              <a:rPr lang="ru-RU" altLang="ru-RU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денежных средств превышает общий доход служащего и его супруги (а) и несовершеннолетних детей за отчетный период и два предшествующих года (</a:t>
            </a:r>
            <a:r>
              <a:rPr lang="ru-RU" altLang="ru-RU" sz="1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2022, 2023 и 202 годы</a:t>
            </a:r>
            <a:r>
              <a:rPr lang="ru-RU" altLang="ru-RU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ТО</a:t>
            </a:r>
            <a:endParaRPr lang="ru-RU" alt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Надпись 582"/>
          <p:cNvSpPr txBox="1">
            <a:spLocks noChangeArrowheads="1"/>
          </p:cNvSpPr>
          <p:nvPr/>
        </p:nvSpPr>
        <p:spPr bwMode="auto">
          <a:xfrm>
            <a:off x="2331474" y="67741"/>
            <a:ext cx="2081801" cy="400912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90488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904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3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.</a:t>
            </a:r>
            <a:r>
              <a:rPr kumimoji="0" lang="ru-RU" altLang="ru-RU" sz="1000" b="1" i="1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ru-RU" altLang="ru-RU" sz="1100" b="1" dirty="0">
                <a:solidFill>
                  <a:srgbClr val="ED7D3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Ра</a:t>
            </a: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здел 2</a:t>
            </a:r>
            <a:r>
              <a:rPr kumimoji="0" lang="ru-RU" altLang="ru-RU" sz="1000" b="1" i="1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зап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олняется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ЕСЛИ:</a:t>
            </a: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</a:tabLst>
            </a:pP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269875" algn="l"/>
              </a:tabLst>
            </a:pP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в 2024 году служащим, его супругой(ом) и (или) несовершеннолетним ребенком </a:t>
            </a: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</a:tabLst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СОВЕРШЕНА(Ы) СДЕЛКА(И)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по приобретению земельного участка, другого объекта недвижимости, транспортного средства, ценных бумаг, акций (долей участия, паев в уставных (складочных)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капита-лах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организаций), </a:t>
            </a:r>
            <a:r>
              <a:rPr lang="ru-RU" alt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цифровых финансовых активов, цифро-вой валюты</a:t>
            </a:r>
            <a:endParaRPr lang="ru-RU" altLang="ru-RU" sz="1000" b="1" dirty="0">
              <a:solidFill>
                <a:srgbClr val="C00000"/>
              </a:solidFill>
              <a:latin typeface="Tahoma" panose="020B060403050404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</a:tabLst>
            </a:pP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+ (И)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269875" algn="l"/>
              </a:tabLst>
            </a:pP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Сумма таких сделок 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ПРЕВЫШАЕТ общий доход служащего и его супруги (супруга) </a:t>
            </a:r>
            <a:r>
              <a:rPr kumimoji="0" lang="ru-RU" altLang="ru-RU" sz="1000" b="1" i="0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за ТРИ предшествующих года</a:t>
            </a:r>
            <a:r>
              <a:rPr kumimoji="0" lang="ru-RU" altLang="ru-RU" sz="1000" b="0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(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за 2021, 2022, 2023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годы).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904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Надпись 60"/>
          <p:cNvSpPr txBox="1">
            <a:spLocks noChangeArrowheads="1"/>
          </p:cNvSpPr>
          <p:nvPr/>
        </p:nvSpPr>
        <p:spPr bwMode="auto">
          <a:xfrm>
            <a:off x="160709" y="440699"/>
            <a:ext cx="2116836" cy="465708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857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r>
              <a:rPr lang="ru-RU" altLang="ru-RU" sz="11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Титульный лист        </a:t>
            </a:r>
            <a:endParaRPr lang="ru-RU" altLang="ru-RU" sz="1000" dirty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endParaRPr lang="ru-RU" altLang="ru-RU" sz="1000" b="1" dirty="0">
              <a:solidFill>
                <a:srgbClr val="0066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1) Фамилия, имя, отчество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паспорт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свидетельство о рождении,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адрес места регистрации и проживания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– указываются на дату представления Справки!  </a:t>
            </a: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2) При наличии временной регистрации 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ее адрес указывается в СПО «Справки БК» – в графе «Доп. информация». В случае 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если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служащий, член семьи 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не проживает по адресу места регистрации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 в СПО «Справки БК» – в графе «Доп. информация» 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указывается адрес фактического </a:t>
            </a:r>
            <a:r>
              <a:rPr lang="ru-RU" altLang="ru-RU" sz="1000" b="1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прожи-вания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3) </a:t>
            </a:r>
            <a:r>
              <a:rPr 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Если Сведения представ-</a:t>
            </a:r>
            <a:r>
              <a:rPr lang="ru-RU" sz="1000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ляются</a:t>
            </a:r>
            <a:r>
              <a:rPr 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в отношении несовершеннолетнего ре-</a:t>
            </a:r>
            <a:r>
              <a:rPr lang="ru-RU" sz="1000" b="1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бенка</a:t>
            </a:r>
            <a:r>
              <a:rPr 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 то в графе «род занятий» 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рекомендуется указывать </a:t>
            </a:r>
            <a:r>
              <a:rPr lang="ru-RU" sz="1000" b="1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образова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-тельную организацию, </a:t>
            </a:r>
            <a:r>
              <a:rPr 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учащимся которой он является, 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или «находится на домашнем воспитании».</a:t>
            </a: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endParaRPr lang="ru-RU" sz="1000" b="1" dirty="0">
              <a:solidFill>
                <a:srgbClr val="0066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Надпись 604"/>
          <p:cNvSpPr txBox="1">
            <a:spLocks noChangeArrowheads="1"/>
          </p:cNvSpPr>
          <p:nvPr/>
        </p:nvSpPr>
        <p:spPr bwMode="auto">
          <a:xfrm>
            <a:off x="2320669" y="4303358"/>
            <a:ext cx="2132970" cy="1124452"/>
          </a:xfrm>
          <a:prstGeom prst="rect">
            <a:avLst/>
          </a:prstGeom>
          <a:solidFill>
            <a:srgbClr val="ED7D31">
              <a:alpha val="41176"/>
            </a:srgbClr>
          </a:solidFill>
          <a:ln w="9525">
            <a:solidFill>
              <a:srgbClr val="00666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В этом случае - </a:t>
            </a:r>
            <a:r>
              <a:rPr kumimoji="0" lang="ru-RU" altLang="ru-RU" sz="9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к </a:t>
            </a:r>
            <a:r>
              <a:rPr lang="ru-RU" altLang="ru-RU" sz="900" b="1" dirty="0"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С</a:t>
            </a:r>
            <a:r>
              <a:rPr kumimoji="0" lang="ru-RU" altLang="ru-RU" sz="9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правке прилагаются ВСЕ документы, подтверждающие совершение сделки!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5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900" i="1" dirty="0">
                <a:latin typeface="Tahoma" panose="020B0604030504040204" pitchFamily="34" charset="0"/>
                <a:cs typeface="Tahoma" panose="020B0604030504040204" pitchFamily="34" charset="0"/>
              </a:rPr>
              <a:t>(договор купли-продажи, кредитный договор, свидетельства, выписка из ЕГРН  и т.д.)</a:t>
            </a:r>
            <a:endParaRPr kumimoji="0" lang="ru-RU" altLang="ru-RU" sz="9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Надпись 605"/>
          <p:cNvSpPr txBox="1">
            <a:spLocks noChangeArrowheads="1"/>
          </p:cNvSpPr>
          <p:nvPr/>
        </p:nvSpPr>
        <p:spPr bwMode="auto">
          <a:xfrm>
            <a:off x="4534760" y="5897761"/>
            <a:ext cx="2235516" cy="501504"/>
          </a:xfrm>
          <a:prstGeom prst="rect">
            <a:avLst/>
          </a:prstGeom>
          <a:solidFill>
            <a:srgbClr val="ED7D31">
              <a:alpha val="41176"/>
            </a:srgbClr>
          </a:solidFill>
          <a:ln w="9525">
            <a:solidFill>
              <a:srgbClr val="00666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Заполняется графа 6 раздела 4 Справки (по ВСЕМ счетам), выписки не прилагаются!</a:t>
            </a:r>
            <a:endParaRPr kumimoji="0" lang="ru-RU" altLang="ru-RU" sz="9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Google Shape;768;p37"/>
          <p:cNvSpPr/>
          <p:nvPr/>
        </p:nvSpPr>
        <p:spPr>
          <a:xfrm>
            <a:off x="160709" y="137262"/>
            <a:ext cx="267643" cy="271990"/>
          </a:xfrm>
          <a:custGeom>
            <a:avLst/>
            <a:gdLst/>
            <a:ahLst/>
            <a:cxnLst/>
            <a:rect l="l" t="t" r="r" b="b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lang="ru-RU"/>
          </a:p>
        </p:txBody>
      </p:sp>
      <p:sp>
        <p:nvSpPr>
          <p:cNvPr id="48" name="Rectangle 67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80" name="Rectangle 79"/>
          <p:cNvSpPr>
            <a:spLocks noChangeArrowheads="1"/>
          </p:cNvSpPr>
          <p:nvPr/>
        </p:nvSpPr>
        <p:spPr bwMode="auto">
          <a:xfrm>
            <a:off x="0" y="71437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CF05526-955F-407B-BFD0-61CE691C3D7C}"/>
              </a:ext>
            </a:extLst>
          </p:cNvPr>
          <p:cNvSpPr/>
          <p:nvPr/>
        </p:nvSpPr>
        <p:spPr>
          <a:xfrm>
            <a:off x="4534760" y="6476423"/>
            <a:ext cx="2208665" cy="3300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</a:pPr>
            <a:r>
              <a:rPr lang="ru-RU" altLang="ru-RU" sz="115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</a:t>
            </a:r>
            <a:r>
              <a:rPr lang="ru-RU" altLang="ru-RU" sz="900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Подписанную 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СОБСТВЕН-НОРУЧНО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(на последней странице) 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Справку необходимо</a:t>
            </a:r>
            <a:r>
              <a:rPr lang="ru-RU" altLang="ru-RU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распечатать и подписать в течение одного дня 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(одной датой). 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</a:pP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Запрещено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двусторонняя печать, замена одного из листов в уже напечатанной Справке, любые дефекты печати. 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</a:pP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Справки 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следует прошивать и фиксировать скрепкой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</a:pPr>
            <a:r>
              <a:rPr lang="ru-RU" altLang="ru-RU" sz="10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 Справке могут быть приложены любые документы, в том числе пояснения служащего.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</a:pPr>
            <a:r>
              <a:rPr lang="ru-RU" altLang="ru-RU" sz="1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Обязательно сохранять у себя ВСЕ подтверждающие доку-менты, справки, выписки и т.п.! </a:t>
            </a:r>
            <a:r>
              <a:rPr lang="ru-RU" altLang="ru-RU" sz="10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Они понадобятся в случае проведения проверки. 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</a:pPr>
            <a:r>
              <a:rPr lang="ru-RU" altLang="ru-RU" sz="10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altLang="ru-RU" sz="1000" dirty="0">
              <a:solidFill>
                <a:srgbClr val="00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Стрелка вниз 2082">
            <a:extLst>
              <a:ext uri="{FF2B5EF4-FFF2-40B4-BE49-F238E27FC236}">
                <a16:creationId xmlns:a16="http://schemas.microsoft.com/office/drawing/2014/main" id="{CFC16AA7-5505-43D0-B8BE-F1F6E9DA2E43}"/>
              </a:ext>
            </a:extLst>
          </p:cNvPr>
          <p:cNvSpPr/>
          <p:nvPr/>
        </p:nvSpPr>
        <p:spPr>
          <a:xfrm>
            <a:off x="3263645" y="4109918"/>
            <a:ext cx="165355" cy="160389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 descr="Лампочка и шестеренка">
            <a:extLst>
              <a:ext uri="{FF2B5EF4-FFF2-40B4-BE49-F238E27FC236}">
                <a16:creationId xmlns:a16="http://schemas.microsoft.com/office/drawing/2014/main" id="{C86956A6-21C8-4423-9997-A4C2EACFA6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71191" y="264870"/>
            <a:ext cx="403629" cy="326233"/>
          </a:xfrm>
          <a:prstGeom prst="rect">
            <a:avLst/>
          </a:prstGeom>
        </p:spPr>
      </p:pic>
      <p:sp>
        <p:nvSpPr>
          <p:cNvPr id="22" name="Стрелка вниз 2082">
            <a:extLst>
              <a:ext uri="{FF2B5EF4-FFF2-40B4-BE49-F238E27FC236}">
                <a16:creationId xmlns:a16="http://schemas.microsoft.com/office/drawing/2014/main" id="{F9A3D590-7781-4D72-A65A-422DA2813566}"/>
              </a:ext>
            </a:extLst>
          </p:cNvPr>
          <p:cNvSpPr/>
          <p:nvPr/>
        </p:nvSpPr>
        <p:spPr>
          <a:xfrm>
            <a:off x="5994399" y="5528733"/>
            <a:ext cx="270457" cy="369028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3" name="Рисунок 22" descr="Документ">
            <a:extLst>
              <a:ext uri="{FF2B5EF4-FFF2-40B4-BE49-F238E27FC236}">
                <a16:creationId xmlns:a16="http://schemas.microsoft.com/office/drawing/2014/main" id="{CAEBA915-0C38-4E37-B009-8B33FA56795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64857" y="9160057"/>
            <a:ext cx="399254" cy="399254"/>
          </a:xfrm>
          <a:prstGeom prst="rect">
            <a:avLst/>
          </a:prstGeom>
        </p:spPr>
      </p:pic>
      <p:pic>
        <p:nvPicPr>
          <p:cNvPr id="7" name="Рисунок 6" descr="Монеты">
            <a:extLst>
              <a:ext uri="{FF2B5EF4-FFF2-40B4-BE49-F238E27FC236}">
                <a16:creationId xmlns:a16="http://schemas.microsoft.com/office/drawing/2014/main" id="{C9A55D97-85B0-403C-B4A6-26268AAE809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392142" y="208432"/>
            <a:ext cx="293390" cy="293390"/>
          </a:xfrm>
          <a:prstGeom prst="rect">
            <a:avLst/>
          </a:prstGeom>
        </p:spPr>
      </p:pic>
      <p:pic>
        <p:nvPicPr>
          <p:cNvPr id="10" name="Рисунок 9" descr="Карандаш">
            <a:extLst>
              <a:ext uri="{FF2B5EF4-FFF2-40B4-BE49-F238E27FC236}">
                <a16:creationId xmlns:a16="http://schemas.microsoft.com/office/drawing/2014/main" id="{633D1A57-89E6-43E6-952F-CC080698CBA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81402" y="9195520"/>
            <a:ext cx="363894" cy="363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1011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1839</TotalTime>
  <Words>1149</Words>
  <Application>Microsoft Office PowerPoint</Application>
  <PresentationFormat>Лист A4 (210x297 мм)</PresentationFormat>
  <Paragraphs>102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Company>PNO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Зимнякова Мария Сергеевна</dc:creator>
  <cp:lastModifiedBy>Маркова Ольга Викторовна</cp:lastModifiedBy>
  <cp:revision>140</cp:revision>
  <cp:lastPrinted>2025-01-22T07:31:15Z</cp:lastPrinted>
  <dcterms:created xsi:type="dcterms:W3CDTF">2021-12-06T05:55:28Z</dcterms:created>
  <dcterms:modified xsi:type="dcterms:W3CDTF">2025-01-22T07:35:34Z</dcterms:modified>
</cp:coreProperties>
</file>