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256" r:id="rId2"/>
    <p:sldId id="257" r:id="rId3"/>
  </p:sldIdLst>
  <p:sldSz cx="6858000" cy="9906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022" autoAdjust="0"/>
  </p:normalViewPr>
  <p:slideViewPr>
    <p:cSldViewPr snapToGrid="0">
      <p:cViewPr>
        <p:scale>
          <a:sx n="110" d="100"/>
          <a:sy n="110" d="100"/>
        </p:scale>
        <p:origin x="1450" y="-330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4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4"/>
            <a:ext cx="2945659" cy="498055"/>
          </a:xfrm>
          <a:prstGeom prst="rect">
            <a:avLst/>
          </a:prstGeom>
        </p:spPr>
        <p:txBody>
          <a:bodyPr vert="horz" lIns="91429" tIns="45715" rIns="91429" bIns="45715" rtlCol="0"/>
          <a:lstStyle>
            <a:lvl1pPr algn="r">
              <a:defRPr sz="1200"/>
            </a:lvl1pPr>
          </a:lstStyle>
          <a:p>
            <a:fld id="{5AC6DBF7-7606-4844-B223-8BDC75D5C3F0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2239963" y="1241425"/>
            <a:ext cx="23177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9" tIns="45715" rIns="91429" bIns="45715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77195"/>
            <a:ext cx="5438140" cy="3908614"/>
          </a:xfrm>
          <a:prstGeom prst="rect">
            <a:avLst/>
          </a:prstGeom>
        </p:spPr>
        <p:txBody>
          <a:bodyPr vert="horz" lIns="91429" tIns="45715" rIns="91429" bIns="45715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5"/>
            <a:ext cx="2945659" cy="498054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8054"/>
          </a:xfrm>
          <a:prstGeom prst="rect">
            <a:avLst/>
          </a:prstGeom>
        </p:spPr>
        <p:txBody>
          <a:bodyPr vert="horz" lIns="91429" tIns="45715" rIns="91429" bIns="45715" rtlCol="0" anchor="b"/>
          <a:lstStyle>
            <a:lvl1pPr algn="r">
              <a:defRPr sz="1200"/>
            </a:lvl1pPr>
          </a:lstStyle>
          <a:p>
            <a:fld id="{E23FAFB2-8CB9-46AA-92EF-AE3E3E8EC7DA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159513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23FAFB2-8CB9-46AA-92EF-AE3E3E8EC7DA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486069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582466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649616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80866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1515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2482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686352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636468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191459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77150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9563002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F86167-2FC2-4C91-8650-2BE03F7EC564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71059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F86167-2FC2-4C91-8650-2BE03F7EC564}" type="datetimeFigureOut">
              <a:rPr lang="ru-RU" smtClean="0"/>
              <a:t>21.01.2025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ECACC3-F42B-4FE3-97A8-4964A89F92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581711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4.png"/><Relationship Id="rId11" Type="http://schemas.openxmlformats.org/officeDocument/2006/relationships/image" Target="../media/image9.svg"/><Relationship Id="rId5" Type="http://schemas.openxmlformats.org/officeDocument/2006/relationships/image" Target="../media/image3.png"/><Relationship Id="rId10" Type="http://schemas.openxmlformats.org/officeDocument/2006/relationships/image" Target="../media/image8.png"/><Relationship Id="rId4" Type="http://schemas.openxmlformats.org/officeDocument/2006/relationships/image" Target="../media/image2.png"/><Relationship Id="rId9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png"/><Relationship Id="rId3" Type="http://schemas.openxmlformats.org/officeDocument/2006/relationships/image" Target="../media/image11.svg"/><Relationship Id="rId7" Type="http://schemas.openxmlformats.org/officeDocument/2006/relationships/image" Target="../media/image15.sv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4.png"/><Relationship Id="rId11" Type="http://schemas.openxmlformats.org/officeDocument/2006/relationships/image" Target="../media/image19.svg"/><Relationship Id="rId5" Type="http://schemas.openxmlformats.org/officeDocument/2006/relationships/image" Target="../media/image13.svg"/><Relationship Id="rId10" Type="http://schemas.openxmlformats.org/officeDocument/2006/relationships/image" Target="../media/image18.png"/><Relationship Id="rId4" Type="http://schemas.openxmlformats.org/officeDocument/2006/relationships/image" Target="../media/image12.png"/><Relationship Id="rId9" Type="http://schemas.openxmlformats.org/officeDocument/2006/relationships/image" Target="../media/image17.sv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оугольник 15"/>
          <p:cNvSpPr/>
          <p:nvPr/>
        </p:nvSpPr>
        <p:spPr>
          <a:xfrm>
            <a:off x="91717" y="900735"/>
            <a:ext cx="6629190" cy="1104341"/>
          </a:xfrm>
          <a:prstGeom prst="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i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Декларационная кампания в 2025 году проводится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200" b="1" i="1" u="sng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 января по 30 апреля 2025 года</a:t>
            </a:r>
            <a:endParaRPr lang="ru-RU" sz="1200" b="1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1000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Депутат может представить  уточненные сведения </a:t>
            </a:r>
            <a:r>
              <a:rPr lang="ru-RU" sz="10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течение ОДНОГО месяца</a:t>
            </a:r>
            <a:r>
              <a:rPr lang="ru-RU" sz="1000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после 30 апреля 2025 года. Представление уточненных сведений предусматривает представление только справки о доходах, расходах, об имуществе и обязательствах имущественного характера, </a:t>
            </a:r>
            <a:r>
              <a:rPr lang="ru-RU" sz="10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которой не отражены или не полностью отражены какие-либо сведения либо имеются ошибки (которые уточняются)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39069" y="52011"/>
            <a:ext cx="5822200" cy="8650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ПАМЯТКА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200" b="1" dirty="0"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как своевременном и в полном объеме исполнить обязанность по представлению сведений о доходах, расхода</a:t>
            </a:r>
            <a:r>
              <a:rPr lang="ru-RU" sz="12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х, об имуществе и обязательствах имущественного характера за отчетный 2024 год</a:t>
            </a:r>
            <a:endParaRPr lang="ru-RU" sz="1200" b="1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grpSp>
        <p:nvGrpSpPr>
          <p:cNvPr id="6" name="Google Shape;23636;p72"/>
          <p:cNvGrpSpPr/>
          <p:nvPr/>
        </p:nvGrpSpPr>
        <p:grpSpPr>
          <a:xfrm>
            <a:off x="235312" y="531673"/>
            <a:ext cx="478945" cy="474743"/>
            <a:chOff x="0" y="0"/>
            <a:chExt cx="386015" cy="384495"/>
          </a:xfrm>
          <a:solidFill>
            <a:schemeClr val="accent2">
              <a:lumMod val="20000"/>
              <a:lumOff val="80000"/>
            </a:schemeClr>
          </a:solidFill>
        </p:grpSpPr>
        <p:sp>
          <p:nvSpPr>
            <p:cNvPr id="7" name="Google Shape;23637;p72"/>
            <p:cNvSpPr/>
            <p:nvPr/>
          </p:nvSpPr>
          <p:spPr>
            <a:xfrm>
              <a:off x="189980" y="189980"/>
              <a:ext cx="60190" cy="60190"/>
            </a:xfrm>
            <a:custGeom>
              <a:avLst/>
              <a:gdLst/>
              <a:ahLst/>
              <a:cxnLst/>
              <a:rect l="l" t="t" r="r" b="b"/>
              <a:pathLst>
                <a:path w="2296" h="2296" extrusionOk="0">
                  <a:moveTo>
                    <a:pt x="592" y="0"/>
                  </a:moveTo>
                  <a:lnTo>
                    <a:pt x="0" y="592"/>
                  </a:lnTo>
                  <a:lnTo>
                    <a:pt x="1704" y="2295"/>
                  </a:lnTo>
                  <a:lnTo>
                    <a:pt x="2295" y="1703"/>
                  </a:lnTo>
                  <a:lnTo>
                    <a:pt x="592" y="0"/>
                  </a:ln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8" name="Google Shape;23638;p72"/>
            <p:cNvSpPr/>
            <p:nvPr/>
          </p:nvSpPr>
          <p:spPr>
            <a:xfrm>
              <a:off x="0" y="0"/>
              <a:ext cx="247889" cy="247889"/>
            </a:xfrm>
            <a:custGeom>
              <a:avLst/>
              <a:gdLst/>
              <a:ahLst/>
              <a:cxnLst/>
              <a:rect l="l" t="t" r="r" b="b"/>
              <a:pathLst>
                <a:path w="9456" h="9456" extrusionOk="0">
                  <a:moveTo>
                    <a:pt x="4721" y="1"/>
                  </a:moveTo>
                  <a:cubicBezTo>
                    <a:pt x="2108" y="1"/>
                    <a:pt x="1" y="2108"/>
                    <a:pt x="1" y="4721"/>
                  </a:cubicBezTo>
                  <a:cubicBezTo>
                    <a:pt x="1" y="7334"/>
                    <a:pt x="2108" y="9456"/>
                    <a:pt x="4721" y="9456"/>
                  </a:cubicBezTo>
                  <a:cubicBezTo>
                    <a:pt x="7334" y="9456"/>
                    <a:pt x="9456" y="7334"/>
                    <a:pt x="9456" y="4721"/>
                  </a:cubicBezTo>
                  <a:cubicBezTo>
                    <a:pt x="9456" y="2108"/>
                    <a:pt x="7334" y="1"/>
                    <a:pt x="4721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9" name="Google Shape;23639;p72"/>
            <p:cNvSpPr/>
            <p:nvPr/>
          </p:nvSpPr>
          <p:spPr>
            <a:xfrm>
              <a:off x="28390" y="28391"/>
              <a:ext cx="191134" cy="191134"/>
            </a:xfrm>
            <a:custGeom>
              <a:avLst/>
              <a:gdLst/>
              <a:ahLst/>
              <a:cxnLst/>
              <a:rect l="l" t="t" r="r" b="b"/>
              <a:pathLst>
                <a:path w="7291" h="7291" extrusionOk="0">
                  <a:moveTo>
                    <a:pt x="3638" y="0"/>
                  </a:moveTo>
                  <a:cubicBezTo>
                    <a:pt x="1632" y="0"/>
                    <a:pt x="0" y="1631"/>
                    <a:pt x="0" y="3638"/>
                  </a:cubicBezTo>
                  <a:cubicBezTo>
                    <a:pt x="0" y="5659"/>
                    <a:pt x="1632" y="7290"/>
                    <a:pt x="3638" y="7290"/>
                  </a:cubicBezTo>
                  <a:cubicBezTo>
                    <a:pt x="5659" y="7290"/>
                    <a:pt x="7290" y="5659"/>
                    <a:pt x="7290" y="3638"/>
                  </a:cubicBezTo>
                  <a:cubicBezTo>
                    <a:pt x="7290" y="1631"/>
                    <a:pt x="5659" y="0"/>
                    <a:pt x="3638" y="0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0" name="Google Shape;23640;p72"/>
            <p:cNvSpPr/>
            <p:nvPr/>
          </p:nvSpPr>
          <p:spPr>
            <a:xfrm>
              <a:off x="217217" y="218738"/>
              <a:ext cx="168798" cy="165757"/>
            </a:xfrm>
            <a:custGeom>
              <a:avLst/>
              <a:gdLst/>
              <a:ahLst/>
              <a:cxnLst/>
              <a:rect l="l" t="t" r="r" b="b"/>
              <a:pathLst>
                <a:path w="6439" h="6323" extrusionOk="0">
                  <a:moveTo>
                    <a:pt x="1293" y="0"/>
                  </a:moveTo>
                  <a:cubicBezTo>
                    <a:pt x="1145" y="0"/>
                    <a:pt x="997" y="58"/>
                    <a:pt x="881" y="173"/>
                  </a:cubicBezTo>
                  <a:lnTo>
                    <a:pt x="232" y="823"/>
                  </a:lnTo>
                  <a:cubicBezTo>
                    <a:pt x="1" y="1054"/>
                    <a:pt x="1" y="1415"/>
                    <a:pt x="232" y="1646"/>
                  </a:cubicBezTo>
                  <a:lnTo>
                    <a:pt x="4735" y="6150"/>
                  </a:lnTo>
                  <a:cubicBezTo>
                    <a:pt x="4851" y="6265"/>
                    <a:pt x="4999" y="6323"/>
                    <a:pt x="5147" y="6323"/>
                  </a:cubicBezTo>
                  <a:cubicBezTo>
                    <a:pt x="5295" y="6323"/>
                    <a:pt x="5443" y="6265"/>
                    <a:pt x="5558" y="6150"/>
                  </a:cubicBezTo>
                  <a:lnTo>
                    <a:pt x="6208" y="5500"/>
                  </a:lnTo>
                  <a:cubicBezTo>
                    <a:pt x="6439" y="5269"/>
                    <a:pt x="6439" y="4908"/>
                    <a:pt x="6208" y="4677"/>
                  </a:cubicBezTo>
                  <a:lnTo>
                    <a:pt x="1704" y="173"/>
                  </a:lnTo>
                  <a:cubicBezTo>
                    <a:pt x="1588" y="58"/>
                    <a:pt x="1441" y="0"/>
                    <a:pt x="1293" y="0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1" name="Google Shape;23641;p72"/>
            <p:cNvSpPr/>
            <p:nvPr/>
          </p:nvSpPr>
          <p:spPr>
            <a:xfrm>
              <a:off x="228961" y="219105"/>
              <a:ext cx="157054" cy="155560"/>
            </a:xfrm>
            <a:custGeom>
              <a:avLst/>
              <a:gdLst/>
              <a:ahLst/>
              <a:cxnLst/>
              <a:rect l="l" t="t" r="r" b="b"/>
              <a:pathLst>
                <a:path w="5991" h="5934" extrusionOk="0">
                  <a:moveTo>
                    <a:pt x="25" y="582"/>
                  </a:moveTo>
                  <a:cubicBezTo>
                    <a:pt x="17" y="590"/>
                    <a:pt x="8" y="598"/>
                    <a:pt x="0" y="607"/>
                  </a:cubicBezTo>
                  <a:lnTo>
                    <a:pt x="25" y="582"/>
                  </a:lnTo>
                  <a:close/>
                  <a:moveTo>
                    <a:pt x="845" y="1"/>
                  </a:moveTo>
                  <a:cubicBezTo>
                    <a:pt x="697" y="1"/>
                    <a:pt x="549" y="58"/>
                    <a:pt x="433" y="174"/>
                  </a:cubicBezTo>
                  <a:lnTo>
                    <a:pt x="25" y="582"/>
                  </a:lnTo>
                  <a:lnTo>
                    <a:pt x="25" y="582"/>
                  </a:lnTo>
                  <a:cubicBezTo>
                    <a:pt x="131" y="483"/>
                    <a:pt x="267" y="434"/>
                    <a:pt x="404" y="434"/>
                  </a:cubicBezTo>
                  <a:cubicBezTo>
                    <a:pt x="552" y="434"/>
                    <a:pt x="700" y="491"/>
                    <a:pt x="808" y="607"/>
                  </a:cubicBezTo>
                  <a:lnTo>
                    <a:pt x="5327" y="5111"/>
                  </a:lnTo>
                  <a:cubicBezTo>
                    <a:pt x="5543" y="5342"/>
                    <a:pt x="5543" y="5703"/>
                    <a:pt x="5327" y="5934"/>
                  </a:cubicBezTo>
                  <a:lnTo>
                    <a:pt x="5760" y="5501"/>
                  </a:lnTo>
                  <a:cubicBezTo>
                    <a:pt x="5991" y="5270"/>
                    <a:pt x="5991" y="4909"/>
                    <a:pt x="5760" y="4678"/>
                  </a:cubicBezTo>
                  <a:lnTo>
                    <a:pt x="1256" y="174"/>
                  </a:lnTo>
                  <a:cubicBezTo>
                    <a:pt x="1140" y="58"/>
                    <a:pt x="993" y="1"/>
                    <a:pt x="845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2" name="Google Shape;23642;p72"/>
            <p:cNvSpPr/>
            <p:nvPr/>
          </p:nvSpPr>
          <p:spPr>
            <a:xfrm>
              <a:off x="300476" y="300476"/>
              <a:ext cx="54134" cy="54134"/>
            </a:xfrm>
            <a:custGeom>
              <a:avLst/>
              <a:gdLst/>
              <a:ahLst/>
              <a:cxnLst/>
              <a:rect l="l" t="t" r="r" b="b"/>
              <a:pathLst>
                <a:path w="2065" h="2065" extrusionOk="0">
                  <a:moveTo>
                    <a:pt x="1458" y="0"/>
                  </a:moveTo>
                  <a:lnTo>
                    <a:pt x="0" y="1473"/>
                  </a:lnTo>
                  <a:lnTo>
                    <a:pt x="592" y="2064"/>
                  </a:lnTo>
                  <a:lnTo>
                    <a:pt x="2065" y="607"/>
                  </a:lnTo>
                  <a:lnTo>
                    <a:pt x="1458" y="0"/>
                  </a:ln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3" name="Google Shape;23643;p72"/>
            <p:cNvSpPr/>
            <p:nvPr/>
          </p:nvSpPr>
          <p:spPr>
            <a:xfrm>
              <a:off x="278901" y="280317"/>
              <a:ext cx="55209" cy="50464"/>
            </a:xfrm>
            <a:custGeom>
              <a:avLst/>
              <a:gdLst/>
              <a:ahLst/>
              <a:cxnLst/>
              <a:rect l="l" t="t" r="r" b="b"/>
              <a:pathLst>
                <a:path w="2106" h="1925" extrusionOk="0">
                  <a:moveTo>
                    <a:pt x="1771" y="0"/>
                  </a:moveTo>
                  <a:cubicBezTo>
                    <a:pt x="1713" y="0"/>
                    <a:pt x="1653" y="26"/>
                    <a:pt x="1603" y="91"/>
                  </a:cubicBezTo>
                  <a:lnTo>
                    <a:pt x="130" y="1549"/>
                  </a:lnTo>
                  <a:cubicBezTo>
                    <a:pt x="1" y="1693"/>
                    <a:pt x="102" y="1924"/>
                    <a:pt x="289" y="1924"/>
                  </a:cubicBezTo>
                  <a:cubicBezTo>
                    <a:pt x="347" y="1924"/>
                    <a:pt x="405" y="1910"/>
                    <a:pt x="448" y="1866"/>
                  </a:cubicBezTo>
                  <a:lnTo>
                    <a:pt x="1920" y="394"/>
                  </a:lnTo>
                  <a:cubicBezTo>
                    <a:pt x="2105" y="242"/>
                    <a:pt x="1947" y="0"/>
                    <a:pt x="1771" y="0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4" name="Google Shape;23644;p72"/>
            <p:cNvSpPr/>
            <p:nvPr/>
          </p:nvSpPr>
          <p:spPr>
            <a:xfrm>
              <a:off x="83625" y="56755"/>
              <a:ext cx="87453" cy="95396"/>
            </a:xfrm>
            <a:custGeom>
              <a:avLst/>
              <a:gdLst/>
              <a:ahLst/>
              <a:cxnLst/>
              <a:rect l="l" t="t" r="r" b="b"/>
              <a:pathLst>
                <a:path w="3336" h="3639" extrusionOk="0">
                  <a:moveTo>
                    <a:pt x="1529" y="1"/>
                  </a:moveTo>
                  <a:cubicBezTo>
                    <a:pt x="1161" y="1"/>
                    <a:pt x="789" y="133"/>
                    <a:pt x="492" y="405"/>
                  </a:cubicBezTo>
                  <a:cubicBezTo>
                    <a:pt x="174" y="694"/>
                    <a:pt x="1" y="1098"/>
                    <a:pt x="1" y="1517"/>
                  </a:cubicBezTo>
                  <a:cubicBezTo>
                    <a:pt x="1" y="1863"/>
                    <a:pt x="257" y="2036"/>
                    <a:pt x="513" y="2036"/>
                  </a:cubicBezTo>
                  <a:cubicBezTo>
                    <a:pt x="770" y="2036"/>
                    <a:pt x="1026" y="1863"/>
                    <a:pt x="1026" y="1517"/>
                  </a:cubicBezTo>
                  <a:cubicBezTo>
                    <a:pt x="1026" y="1236"/>
                    <a:pt x="1270" y="1011"/>
                    <a:pt x="1549" y="1011"/>
                  </a:cubicBezTo>
                  <a:cubicBezTo>
                    <a:pt x="1557" y="1011"/>
                    <a:pt x="1566" y="1011"/>
                    <a:pt x="1574" y="1011"/>
                  </a:cubicBezTo>
                  <a:cubicBezTo>
                    <a:pt x="1820" y="1040"/>
                    <a:pt x="2022" y="1242"/>
                    <a:pt x="2051" y="1488"/>
                  </a:cubicBezTo>
                  <a:cubicBezTo>
                    <a:pt x="2051" y="1704"/>
                    <a:pt x="1935" y="1892"/>
                    <a:pt x="1748" y="1979"/>
                  </a:cubicBezTo>
                  <a:cubicBezTo>
                    <a:pt x="1300" y="2181"/>
                    <a:pt x="1011" y="2628"/>
                    <a:pt x="1026" y="3119"/>
                  </a:cubicBezTo>
                  <a:cubicBezTo>
                    <a:pt x="1026" y="3408"/>
                    <a:pt x="1257" y="3639"/>
                    <a:pt x="1531" y="3639"/>
                  </a:cubicBezTo>
                  <a:cubicBezTo>
                    <a:pt x="1820" y="3639"/>
                    <a:pt x="2051" y="3422"/>
                    <a:pt x="2051" y="3133"/>
                  </a:cubicBezTo>
                  <a:cubicBezTo>
                    <a:pt x="2051" y="3047"/>
                    <a:pt x="2108" y="2960"/>
                    <a:pt x="2181" y="2931"/>
                  </a:cubicBezTo>
                  <a:cubicBezTo>
                    <a:pt x="3032" y="2527"/>
                    <a:pt x="3335" y="1459"/>
                    <a:pt x="2801" y="679"/>
                  </a:cubicBezTo>
                  <a:cubicBezTo>
                    <a:pt x="2505" y="234"/>
                    <a:pt x="2020" y="1"/>
                    <a:pt x="1529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  <p:sp>
          <p:nvSpPr>
            <p:cNvPr id="15" name="Google Shape;23645;p72"/>
            <p:cNvSpPr/>
            <p:nvPr/>
          </p:nvSpPr>
          <p:spPr>
            <a:xfrm>
              <a:off x="110496" y="165364"/>
              <a:ext cx="26897" cy="28050"/>
            </a:xfrm>
            <a:custGeom>
              <a:avLst/>
              <a:gdLst/>
              <a:ahLst/>
              <a:cxnLst/>
              <a:rect l="l" t="t" r="r" b="b"/>
              <a:pathLst>
                <a:path w="1026" h="1070" extrusionOk="0">
                  <a:moveTo>
                    <a:pt x="513" y="1"/>
                  </a:moveTo>
                  <a:cubicBezTo>
                    <a:pt x="257" y="1"/>
                    <a:pt x="1" y="174"/>
                    <a:pt x="1" y="520"/>
                  </a:cubicBezTo>
                  <a:lnTo>
                    <a:pt x="1" y="549"/>
                  </a:lnTo>
                  <a:cubicBezTo>
                    <a:pt x="1" y="838"/>
                    <a:pt x="232" y="1069"/>
                    <a:pt x="506" y="1069"/>
                  </a:cubicBezTo>
                  <a:cubicBezTo>
                    <a:pt x="795" y="1069"/>
                    <a:pt x="1026" y="838"/>
                    <a:pt x="1026" y="549"/>
                  </a:cubicBezTo>
                  <a:lnTo>
                    <a:pt x="1026" y="520"/>
                  </a:lnTo>
                  <a:cubicBezTo>
                    <a:pt x="1026" y="174"/>
                    <a:pt x="769" y="1"/>
                    <a:pt x="513" y="1"/>
                  </a:cubicBezTo>
                  <a:close/>
                </a:path>
              </a:pathLst>
            </a:custGeom>
            <a:grpFill/>
            <a:ln>
              <a:solidFill>
                <a:schemeClr val="accent2"/>
              </a:solidFill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endParaRPr lang="ru-RU"/>
            </a:p>
          </p:txBody>
        </p:sp>
      </p:grp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33824" y="5998552"/>
            <a:ext cx="1880708" cy="1726757"/>
          </a:xfrm>
          <a:prstGeom prst="rect">
            <a:avLst/>
          </a:prstGeom>
        </p:spPr>
      </p:pic>
      <p:pic>
        <p:nvPicPr>
          <p:cNvPr id="17" name="Рисунок 1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73" y="2355405"/>
            <a:ext cx="1735782" cy="2753372"/>
          </a:xfrm>
          <a:prstGeom prst="rect">
            <a:avLst/>
          </a:prstGeom>
        </p:spPr>
      </p:pic>
      <p:pic>
        <p:nvPicPr>
          <p:cNvPr id="27" name="Рисунок 2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23938" y="2576850"/>
            <a:ext cx="2076627" cy="2632842"/>
          </a:xfrm>
          <a:prstGeom prst="rect">
            <a:avLst/>
          </a:prstGeom>
        </p:spPr>
      </p:pic>
      <p:pic>
        <p:nvPicPr>
          <p:cNvPr id="28" name="Рисунок 2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572646" y="5633287"/>
            <a:ext cx="1926625" cy="409325"/>
          </a:xfrm>
          <a:prstGeom prst="rect">
            <a:avLst/>
          </a:prstGeom>
        </p:spPr>
      </p:pic>
      <p:pic>
        <p:nvPicPr>
          <p:cNvPr id="29" name="Рисунок 2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9069" y="2082687"/>
            <a:ext cx="1554615" cy="280579"/>
          </a:xfrm>
          <a:prstGeom prst="rect">
            <a:avLst/>
          </a:prstGeom>
        </p:spPr>
      </p:pic>
      <p:pic>
        <p:nvPicPr>
          <p:cNvPr id="30" name="Рисунок 2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48332" y="2035896"/>
            <a:ext cx="2013355" cy="536226"/>
          </a:xfrm>
          <a:prstGeom prst="rect">
            <a:avLst/>
          </a:prstGeom>
        </p:spPr>
      </p:pic>
      <p:sp>
        <p:nvSpPr>
          <p:cNvPr id="24" name="Прямоугольник 23"/>
          <p:cNvSpPr/>
          <p:nvPr/>
        </p:nvSpPr>
        <p:spPr>
          <a:xfrm>
            <a:off x="2534793" y="5648541"/>
            <a:ext cx="1983997" cy="34868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ОРГАН, В КОТОРЫЙ  ПРЕДСТАВЛЯЮТСЯ СВЕДЕНИЯ</a:t>
            </a:r>
            <a:r>
              <a:rPr lang="en-US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5" name="Прямоугольник 24"/>
          <p:cNvSpPr/>
          <p:nvPr/>
        </p:nvSpPr>
        <p:spPr>
          <a:xfrm>
            <a:off x="519394" y="2112787"/>
            <a:ext cx="1079929" cy="224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КОГО И КЕМ</a:t>
            </a:r>
            <a:r>
              <a:rPr lang="en-US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595239" y="2088209"/>
            <a:ext cx="2105326" cy="4320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7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ЗА КАКОЙ ОТЧЕТНЫЙ</a:t>
            </a:r>
            <a:endParaRPr lang="ru-RU" sz="10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7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ПЕРИОД/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7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НА КАКУЮ ОТЧЕТНУЮ ДАТУ?</a:t>
            </a:r>
            <a:endParaRPr lang="ru-RU" sz="10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31" name="Прямоугольник 30"/>
          <p:cNvSpPr/>
          <p:nvPr/>
        </p:nvSpPr>
        <p:spPr>
          <a:xfrm>
            <a:off x="2629566" y="6099289"/>
            <a:ext cx="1983997" cy="16158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1) в отдел по профилактике коррупционных и иных правонарушений администрации Губернатора Новосибирской области и Правительства НСО;</a:t>
            </a:r>
          </a:p>
          <a:p>
            <a:pPr algn="ctr"/>
            <a:r>
              <a:rPr 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2) в отдел муниципальной службы и кадров Совета депутатов города Новосибирска (</a:t>
            </a:r>
            <a:r>
              <a:rPr lang="ru-RU" sz="900" b="1" i="1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через уполномоченное лицо</a:t>
            </a:r>
            <a:r>
              <a:rPr 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Calibri" panose="020F0502020204030204" pitchFamily="34" charset="0"/>
              </a:rPr>
              <a:t>)</a:t>
            </a:r>
          </a:p>
        </p:txBody>
      </p:sp>
      <p:pic>
        <p:nvPicPr>
          <p:cNvPr id="32" name="Рисунок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153704" y="5381495"/>
            <a:ext cx="255457" cy="256524"/>
          </a:xfrm>
          <a:prstGeom prst="rect">
            <a:avLst/>
          </a:prstGeom>
        </p:spPr>
      </p:pic>
      <p:sp>
        <p:nvSpPr>
          <p:cNvPr id="33" name="Прямоугольник 32"/>
          <p:cNvSpPr/>
          <p:nvPr/>
        </p:nvSpPr>
        <p:spPr>
          <a:xfrm>
            <a:off x="84723" y="2420429"/>
            <a:ext cx="1707025" cy="736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На себя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    Супругу (а)    Несовершеннолетнего ребенка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4" name="Рисунок 3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 flipH="1">
            <a:off x="1613032" y="2555923"/>
            <a:ext cx="224519" cy="269615"/>
          </a:xfrm>
          <a:prstGeom prst="rect">
            <a:avLst/>
          </a:prstGeom>
        </p:spPr>
      </p:pic>
      <p:sp>
        <p:nvSpPr>
          <p:cNvPr id="35" name="Прямоугольник 34"/>
          <p:cNvSpPr/>
          <p:nvPr/>
        </p:nvSpPr>
        <p:spPr>
          <a:xfrm>
            <a:off x="168010" y="3128750"/>
            <a:ext cx="1669541" cy="19875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900" b="1" dirty="0">
                <a:solidFill>
                  <a:srgbClr val="7030A0"/>
                </a:solidFill>
                <a:latin typeface="Tahoma" panose="020B0604030504040204" pitchFamily="34" charset="0"/>
              </a:rPr>
              <a:t>лицами, замещающими МУНИЦИПАЛЬНЫЕ должности (</a:t>
            </a:r>
            <a:r>
              <a:rPr lang="ru-RU" sz="900" b="1" i="1" dirty="0">
                <a:solidFill>
                  <a:srgbClr val="7030A0"/>
                </a:solidFill>
                <a:latin typeface="Tahoma" panose="020B0604030504040204" pitchFamily="34" charset="0"/>
              </a:rPr>
              <a:t>депутатами</a:t>
            </a:r>
            <a:r>
              <a:rPr lang="ru-RU" sz="900" b="1" dirty="0">
                <a:solidFill>
                  <a:srgbClr val="7030A0"/>
                </a:solidFill>
                <a:latin typeface="Tahoma" panose="020B0604030504040204" pitchFamily="34" charset="0"/>
              </a:rPr>
              <a:t>) 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i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Совете депутатов города Новосибирска, в соответствии с частью 4 статьи 12.1 Федерального закона от 25.12.2008 № 273-ФЗ «О противодействии коррупции»</a:t>
            </a:r>
          </a:p>
        </p:txBody>
      </p:sp>
      <p:pic>
        <p:nvPicPr>
          <p:cNvPr id="36" name="Рисунок 35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5509677" y="2628859"/>
            <a:ext cx="313625" cy="319304"/>
          </a:xfrm>
          <a:prstGeom prst="rect">
            <a:avLst/>
          </a:prstGeom>
        </p:spPr>
      </p:pic>
      <p:sp>
        <p:nvSpPr>
          <p:cNvPr id="37" name="Прямоугольник 36"/>
          <p:cNvSpPr/>
          <p:nvPr/>
        </p:nvSpPr>
        <p:spPr>
          <a:xfrm>
            <a:off x="4710878" y="2998607"/>
            <a:ext cx="1821540" cy="9831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Отчетный период –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i="1" u="sng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 1 января 2024 года по 31 декабря 2024 года </a:t>
            </a:r>
            <a:r>
              <a:rPr lang="ru-RU" sz="1000" b="1" i="1" baseline="30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500" b="1" i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endParaRPr lang="ru-RU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Отчетная дата –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i="1" u="sng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31 декабря 2024 года </a:t>
            </a:r>
            <a:r>
              <a:rPr lang="ru-RU" sz="1000" b="1" i="1" baseline="30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**</a:t>
            </a:r>
            <a:endParaRPr lang="ru-RU" sz="1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pic>
        <p:nvPicPr>
          <p:cNvPr id="39" name="Рисунок 3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093" y="5634362"/>
            <a:ext cx="2524553" cy="4183480"/>
          </a:xfrm>
          <a:prstGeom prst="rect">
            <a:avLst/>
          </a:prstGeom>
        </p:spPr>
      </p:pic>
      <p:pic>
        <p:nvPicPr>
          <p:cNvPr id="40" name="Рисунок 3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 rot="21104268">
            <a:off x="262212" y="5168219"/>
            <a:ext cx="1554615" cy="277072"/>
          </a:xfrm>
          <a:prstGeom prst="rect">
            <a:avLst/>
          </a:prstGeom>
        </p:spPr>
      </p:pic>
      <p:sp>
        <p:nvSpPr>
          <p:cNvPr id="41" name="Прямоугольник 40"/>
          <p:cNvSpPr/>
          <p:nvPr/>
        </p:nvSpPr>
        <p:spPr>
          <a:xfrm rot="21085741">
            <a:off x="440380" y="5224143"/>
            <a:ext cx="1198884" cy="224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В КАКОЙ ФОРМЕ</a:t>
            </a:r>
            <a:r>
              <a:rPr lang="en-US" sz="8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?</a:t>
            </a:r>
            <a:endParaRPr lang="ru-RU" sz="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3" name="Прямоугольник 42"/>
          <p:cNvSpPr/>
          <p:nvPr/>
        </p:nvSpPr>
        <p:spPr>
          <a:xfrm>
            <a:off x="147572" y="5912394"/>
            <a:ext cx="2214627" cy="7361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</a:rPr>
              <a:t>1) По форме СПРАВКИ, утвержденной Указом Президента РФ  от 23 июня 2014 года № 460</a:t>
            </a:r>
          </a:p>
        </p:txBody>
      </p:sp>
      <p:sp>
        <p:nvSpPr>
          <p:cNvPr id="44" name="Прямоугольник 43"/>
          <p:cNvSpPr/>
          <p:nvPr/>
        </p:nvSpPr>
        <p:spPr>
          <a:xfrm>
            <a:off x="91717" y="6661400"/>
            <a:ext cx="2480929" cy="31564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3810" algn="just">
              <a:lnSpc>
                <a:spcPct val="107000"/>
              </a:lnSpc>
              <a:spcAft>
                <a:spcPts val="0"/>
              </a:spcAft>
            </a:pPr>
            <a:r>
              <a:rPr lang="ru-RU" sz="9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Актуальная версия специального программного обеспечения «Справки БК»</a:t>
            </a:r>
            <a:r>
              <a:rPr lang="ru-RU" sz="900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900" b="1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2.5.5 от 31.01.2024 </a:t>
            </a:r>
            <a:r>
              <a:rPr lang="ru-RU" sz="900" b="1" u="sng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размещена по адресу</a:t>
            </a:r>
            <a:r>
              <a:rPr lang="ru-RU" sz="900" u="sng" dirty="0">
                <a:solidFill>
                  <a:srgbClr val="7030A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marR="3810" algn="just">
              <a:lnSpc>
                <a:spcPct val="107000"/>
              </a:lnSpc>
              <a:spcAft>
                <a:spcPts val="0"/>
              </a:spcAft>
            </a:pPr>
            <a:endParaRPr lang="ru-RU" sz="500" u="sng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3810" algn="just">
              <a:lnSpc>
                <a:spcPct val="107000"/>
              </a:lnSpc>
            </a:pPr>
            <a:r>
              <a:rPr lang="en-US" sz="1000" u="sng" dirty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http://www.kremlin.ru/structure/additional/12</a:t>
            </a:r>
            <a:endParaRPr lang="ru-RU" sz="500" u="sng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3810" algn="just">
              <a:lnSpc>
                <a:spcPct val="107000"/>
              </a:lnSpc>
            </a:pPr>
            <a:r>
              <a:rPr lang="ru-RU" sz="900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Для обеспечения полноты и корректности представляемых сведений необходимо </a:t>
            </a:r>
            <a:r>
              <a:rPr lang="ru-RU" sz="9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новой версии</a:t>
            </a:r>
            <a:r>
              <a:rPr lang="ru-RU" sz="900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программы </a:t>
            </a:r>
            <a:r>
              <a:rPr lang="ru-RU" sz="9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открыть</a:t>
            </a:r>
            <a:r>
              <a:rPr lang="ru-RU" sz="900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9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Справку за</a:t>
            </a:r>
            <a:r>
              <a:rPr lang="ru-RU" sz="900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отчетный </a:t>
            </a:r>
            <a:r>
              <a:rPr lang="ru-RU" sz="9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2023</a:t>
            </a:r>
            <a:r>
              <a:rPr lang="ru-RU" sz="900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год и </a:t>
            </a:r>
            <a:r>
              <a:rPr lang="ru-RU" sz="9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внести</a:t>
            </a:r>
            <a:r>
              <a:rPr lang="ru-RU" sz="900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в неё соответствующие </a:t>
            </a:r>
            <a:r>
              <a:rPr lang="ru-RU" sz="9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коррективы, </a:t>
            </a:r>
            <a:r>
              <a:rPr lang="ru-RU" sz="900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используя подготовленные документы </a:t>
            </a:r>
            <a:r>
              <a:rPr lang="ru-RU" sz="900" i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lang="ru-RU" sz="800" i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всех видах доходов, справки (выписки по счетам) банков, о праве собственности на объекты недвижимости и транспортные средства, о совершении сделок по продаже, уставные документы и т.д</a:t>
            </a:r>
            <a:r>
              <a:rPr lang="ru-RU" sz="800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lang="ru-RU" sz="900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</a:t>
            </a:r>
            <a:r>
              <a:rPr lang="ru-RU" sz="1000" b="1" dirty="0">
                <a:solidFill>
                  <a:schemeClr val="accent4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!</a:t>
            </a:r>
            <a:endParaRPr lang="ru-RU" sz="1000" b="1" dirty="0">
              <a:solidFill>
                <a:srgbClr val="006666"/>
              </a:solidFill>
              <a:latin typeface="Tahoma" panose="020B0604030504040204" pitchFamily="34" charset="0"/>
            </a:endParaRPr>
          </a:p>
          <a:p>
            <a:pPr marR="3810" algn="ctr">
              <a:lnSpc>
                <a:spcPct val="107000"/>
              </a:lnSpc>
            </a:pP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</a:rPr>
              <a:t>2) По форме УВЕДОМЛЕНИЯ, утвержденной Законом НСО от 10.11.2017 № 216-ОЗ </a:t>
            </a:r>
          </a:p>
        </p:txBody>
      </p:sp>
      <p:sp>
        <p:nvSpPr>
          <p:cNvPr id="48" name="Прямоугольник 47"/>
          <p:cNvSpPr/>
          <p:nvPr/>
        </p:nvSpPr>
        <p:spPr>
          <a:xfrm>
            <a:off x="2734227" y="7739148"/>
            <a:ext cx="3767916" cy="2325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900" b="1" i="1" u="sng" dirty="0">
                <a:solidFill>
                  <a:srgbClr val="ED7D31"/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ОБРАЩАЕМ ВНИМАНИЕ НА СЛЕДУЮЩЕЕ:</a:t>
            </a:r>
            <a:endParaRPr lang="ru-RU" sz="900" u="sng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0" name="Прямоугольник 49"/>
          <p:cNvSpPr/>
          <p:nvPr/>
        </p:nvSpPr>
        <p:spPr>
          <a:xfrm>
            <a:off x="2633824" y="7950495"/>
            <a:ext cx="4104350" cy="12301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61290" algn="just">
              <a:lnSpc>
                <a:spcPct val="107000"/>
              </a:lnSpc>
              <a:spcAft>
                <a:spcPts val="0"/>
              </a:spcAft>
            </a:pP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Сведения о получении дохода от продажи, о приобретении, наличии, об отчуждении в результате безвозмездной сделки </a:t>
            </a:r>
            <a:endParaRPr lang="ru-RU" sz="10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161290" algn="just">
              <a:lnSpc>
                <a:spcPct val="107000"/>
              </a:lnSpc>
              <a:spcAft>
                <a:spcPts val="0"/>
              </a:spcAft>
            </a:pPr>
            <a:r>
              <a:rPr lang="ru-RU" sz="1000" b="1" i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цифровых финансовых активов, цифровых прав, включающих одновременно цифровые финансовые активы и иные цифровые права, утилитарных цифровых прав, цифровой валюты</a:t>
            </a: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отражаются в соответствующих разделах Справки</a:t>
            </a:r>
            <a:endParaRPr lang="ru-RU" sz="10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51" name="Стрелка вниз 50"/>
          <p:cNvSpPr/>
          <p:nvPr/>
        </p:nvSpPr>
        <p:spPr>
          <a:xfrm rot="5400000" flipH="1" flipV="1">
            <a:off x="2888035" y="9158760"/>
            <a:ext cx="291304" cy="598920"/>
          </a:xfrm>
          <a:prstGeom prst="downArrow">
            <a:avLst/>
          </a:prstGeom>
          <a:solidFill>
            <a:schemeClr val="accent2">
              <a:alpha val="89000"/>
            </a:schemeClr>
          </a:solidFill>
          <a:ln>
            <a:noFill/>
          </a:ln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ru-RU"/>
          </a:p>
        </p:txBody>
      </p:sp>
      <p:sp>
        <p:nvSpPr>
          <p:cNvPr id="52" name="Прямоугольник 51"/>
          <p:cNvSpPr/>
          <p:nvPr/>
        </p:nvSpPr>
        <p:spPr>
          <a:xfrm>
            <a:off x="3333147" y="9180640"/>
            <a:ext cx="3345536" cy="600669"/>
          </a:xfrm>
          <a:prstGeom prst="rect">
            <a:avLst/>
          </a:prstGeom>
          <a:solidFill>
            <a:schemeClr val="accent2">
              <a:alpha val="43000"/>
            </a:schemeClr>
          </a:solidFill>
          <a:ln>
            <a:solidFill>
              <a:schemeClr val="bg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9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разделе 1,</a:t>
            </a: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900" b="1" i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разделе 2, </a:t>
            </a:r>
            <a:endParaRPr lang="ru-RU" sz="9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9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подразделах 3.3., 3.4.,3.5. раздела 3, </a:t>
            </a:r>
            <a:endParaRPr lang="ru-RU" sz="9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ctr">
              <a:lnSpc>
                <a:spcPct val="107000"/>
              </a:lnSpc>
              <a:spcAft>
                <a:spcPts val="0"/>
              </a:spcAft>
            </a:pPr>
            <a:r>
              <a:rPr lang="ru-RU" sz="900" b="1" i="1" dirty="0"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разделе 7</a:t>
            </a:r>
            <a:endParaRPr lang="ru-RU" sz="900" dirty="0"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2" name="Прямоугольник 1"/>
          <p:cNvSpPr/>
          <p:nvPr/>
        </p:nvSpPr>
        <p:spPr>
          <a:xfrm>
            <a:off x="4710879" y="3939216"/>
            <a:ext cx="1950808" cy="12157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0"/>
              </a:spcAft>
            </a:pPr>
            <a:r>
              <a:rPr lang="ru-RU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*сведения представляются за отчетный период – 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разделы 1, 2, 7 Справки</a:t>
            </a:r>
          </a:p>
          <a:p>
            <a:pPr algn="ctr">
              <a:spcAft>
                <a:spcPts val="0"/>
              </a:spcAft>
            </a:pPr>
            <a:endParaRPr lang="ru-RU" sz="500" b="1" dirty="0">
              <a:solidFill>
                <a:schemeClr val="accent2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1100" i="1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**сведения представляются на отчетную дату – </a:t>
            </a:r>
            <a:endParaRPr lang="ru-RU" sz="1100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</a:pPr>
            <a:r>
              <a:rPr lang="ru-RU" sz="1200" b="1" i="1" dirty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разделы 3, 4, 5, 6 Справки</a:t>
            </a:r>
            <a:endParaRPr lang="ru-RU" sz="1200" dirty="0">
              <a:solidFill>
                <a:srgbClr val="C00000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Прямоугольник: скругленные углы 17">
            <a:extLst>
              <a:ext uri="{FF2B5EF4-FFF2-40B4-BE49-F238E27FC236}">
                <a16:creationId xmlns:a16="http://schemas.microsoft.com/office/drawing/2014/main" id="{66B7EC8C-F862-47A7-A24B-EBC4DF301C49}"/>
              </a:ext>
            </a:extLst>
          </p:cNvPr>
          <p:cNvSpPr/>
          <p:nvPr/>
        </p:nvSpPr>
        <p:spPr>
          <a:xfrm>
            <a:off x="4722162" y="5262519"/>
            <a:ext cx="1917531" cy="332627"/>
          </a:xfrm>
          <a:prstGeom prst="round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800" b="1" i="1" dirty="0">
                <a:solidFill>
                  <a:schemeClr val="tx1"/>
                </a:solidFill>
                <a:latin typeface="Tahoma" panose="020B0604030504040204" pitchFamily="34" charset="0"/>
                <a:cs typeface="Times New Roman" panose="02020603050405020304" pitchFamily="18" charset="0"/>
              </a:rPr>
              <a:t>ЧЕМ РУКОВОДСТВОВАТЬСЯ ПРИ ЗАПОЛНЕНИИ СПРАВКИ?</a:t>
            </a:r>
          </a:p>
        </p:txBody>
      </p:sp>
      <p:pic>
        <p:nvPicPr>
          <p:cNvPr id="54" name="Рисунок 53">
            <a:extLst>
              <a:ext uri="{FF2B5EF4-FFF2-40B4-BE49-F238E27FC236}">
                <a16:creationId xmlns:a16="http://schemas.microsoft.com/office/drawing/2014/main" id="{24BE3B9E-0FEA-40F0-8FBD-5C556D62509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2056" y="5634293"/>
            <a:ext cx="2076627" cy="2024876"/>
          </a:xfrm>
          <a:prstGeom prst="rect">
            <a:avLst/>
          </a:prstGeom>
        </p:spPr>
      </p:pic>
      <p:sp>
        <p:nvSpPr>
          <p:cNvPr id="19" name="TextBox 18">
            <a:extLst>
              <a:ext uri="{FF2B5EF4-FFF2-40B4-BE49-F238E27FC236}">
                <a16:creationId xmlns:a16="http://schemas.microsoft.com/office/drawing/2014/main" id="{9F379E36-E3D5-473B-A39A-FFE13694BA1F}"/>
              </a:ext>
            </a:extLst>
          </p:cNvPr>
          <p:cNvSpPr txBox="1"/>
          <p:nvPr/>
        </p:nvSpPr>
        <p:spPr>
          <a:xfrm>
            <a:off x="4647968" y="5801705"/>
            <a:ext cx="2030715" cy="19236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900" b="1" i="1" dirty="0">
                <a:solidFill>
                  <a:srgbClr val="006666"/>
                </a:solidFill>
              </a:rPr>
              <a:t>Методическими рекомендациями по вопросам представления сведений о доходах, расходах, об имуществе и обязательствах имущественного характера и заполнения соответствующей формы Справки в 2025 году (за отчетный 2024 год), подготовленными </a:t>
            </a:r>
            <a:r>
              <a:rPr lang="ru-RU" sz="900" b="1" i="1" dirty="0" err="1">
                <a:solidFill>
                  <a:srgbClr val="006666"/>
                </a:solidFill>
              </a:rPr>
              <a:t>Министерст-вом</a:t>
            </a:r>
            <a:r>
              <a:rPr lang="ru-RU" sz="900" b="1" i="1" dirty="0">
                <a:solidFill>
                  <a:srgbClr val="006666"/>
                </a:solidFill>
              </a:rPr>
              <a:t> труда и соц. защиты РФ, </a:t>
            </a:r>
            <a:r>
              <a:rPr lang="ru-RU" sz="900" i="1" dirty="0">
                <a:solidFill>
                  <a:srgbClr val="0070C0"/>
                </a:solidFill>
              </a:rPr>
              <a:t>размещены</a:t>
            </a:r>
            <a:r>
              <a:rPr lang="ru-RU" sz="900" b="1" i="1" dirty="0">
                <a:solidFill>
                  <a:schemeClr val="accent4">
                    <a:lumMod val="50000"/>
                  </a:schemeClr>
                </a:solidFill>
              </a:rPr>
              <a:t>:</a:t>
            </a:r>
          </a:p>
          <a:p>
            <a:pPr algn="just"/>
            <a:r>
              <a:rPr lang="en-US" sz="1000" u="sng" dirty="0">
                <a:solidFill>
                  <a:schemeClr val="accent5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https://mintrud.gov.ru/ministry/programms/anticorruption/9/5</a:t>
            </a:r>
            <a:endParaRPr lang="ru-RU" sz="1000" u="sng" dirty="0">
              <a:solidFill>
                <a:schemeClr val="accent5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  <p:sp>
        <p:nvSpPr>
          <p:cNvPr id="4" name="Блок-схема: перфолента 3">
            <a:extLst>
              <a:ext uri="{FF2B5EF4-FFF2-40B4-BE49-F238E27FC236}">
                <a16:creationId xmlns:a16="http://schemas.microsoft.com/office/drawing/2014/main" id="{C3060CCA-83F3-4B46-8E82-A68F9060FF90}"/>
              </a:ext>
            </a:extLst>
          </p:cNvPr>
          <p:cNvSpPr/>
          <p:nvPr/>
        </p:nvSpPr>
        <p:spPr>
          <a:xfrm>
            <a:off x="2207875" y="2035896"/>
            <a:ext cx="2306657" cy="524162"/>
          </a:xfrm>
          <a:prstGeom prst="flowChartPunchedTap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>
              <a:lnSpc>
                <a:spcPct val="107000"/>
              </a:lnSpc>
              <a:spcAft>
                <a:spcPts val="800"/>
              </a:spcAft>
            </a:pPr>
            <a:r>
              <a:rPr lang="ru-RU" sz="900" b="1" i="1" dirty="0">
                <a:solidFill>
                  <a:schemeClr val="tx1">
                    <a:lumMod val="95000"/>
                    <a:lumOff val="5000"/>
                  </a:schemeClr>
                </a:solidFill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СВЕДЕНИЯ ПРЕДСТАВЛЯЕТСЯ ПУТЕМ ПОДАЧИ</a:t>
            </a:r>
            <a:r>
              <a:rPr lang="ru-RU" sz="900" b="1" i="1" dirty="0">
                <a:latin typeface="Tahoma" panose="020B060403050404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:</a:t>
            </a:r>
            <a:endParaRPr lang="ru-RU" sz="9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3" name="Рисунок 52">
            <a:extLst>
              <a:ext uri="{FF2B5EF4-FFF2-40B4-BE49-F238E27FC236}">
                <a16:creationId xmlns:a16="http://schemas.microsoft.com/office/drawing/2014/main" id="{0D391EC9-94B5-4529-B94A-6BF4D9DD42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24340" y="2518633"/>
            <a:ext cx="2628319" cy="3096523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98AC3537-B07A-4FD7-B49D-32761074FB40}"/>
              </a:ext>
            </a:extLst>
          </p:cNvPr>
          <p:cNvSpPr txBox="1"/>
          <p:nvPr/>
        </p:nvSpPr>
        <p:spPr>
          <a:xfrm>
            <a:off x="1943944" y="2568192"/>
            <a:ext cx="2570588" cy="300082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900" b="1" dirty="0">
                <a:solidFill>
                  <a:srgbClr val="006666"/>
                </a:solidFill>
                <a:latin typeface="Tahoma" panose="020B0604030504040204" pitchFamily="34" charset="0"/>
              </a:rPr>
              <a:t>1)</a:t>
            </a:r>
            <a:r>
              <a:rPr lang="ru-RU" dirty="0"/>
              <a:t> </a:t>
            </a:r>
            <a:r>
              <a:rPr lang="ru-RU" sz="900" dirty="0">
                <a:solidFill>
                  <a:srgbClr val="006666"/>
                </a:solidFill>
                <a:latin typeface="Tahoma" panose="020B0604030504040204" pitchFamily="34" charset="0"/>
              </a:rPr>
              <a:t>Либо </a:t>
            </a:r>
            <a:r>
              <a:rPr lang="ru-RU" sz="900" b="1" dirty="0">
                <a:solidFill>
                  <a:srgbClr val="006666"/>
                </a:solidFill>
                <a:latin typeface="Tahoma" panose="020B0604030504040204" pitchFamily="34" charset="0"/>
              </a:rPr>
              <a:t>СПРАВОК </a:t>
            </a:r>
            <a:r>
              <a:rPr lang="ru-RU" sz="900" dirty="0">
                <a:solidFill>
                  <a:srgbClr val="006666"/>
                </a:solidFill>
                <a:latin typeface="Tahoma" panose="020B0604030504040204" pitchFamily="34" charset="0"/>
              </a:rPr>
              <a:t>о доходах, расходах, об имуществе и обязательствах </a:t>
            </a:r>
            <a:r>
              <a:rPr lang="ru-RU" sz="900" dirty="0" err="1">
                <a:solidFill>
                  <a:srgbClr val="006666"/>
                </a:solidFill>
                <a:latin typeface="Tahoma" panose="020B0604030504040204" pitchFamily="34" charset="0"/>
              </a:rPr>
              <a:t>имущест</a:t>
            </a:r>
            <a:r>
              <a:rPr lang="ru-RU" sz="900" dirty="0">
                <a:solidFill>
                  <a:srgbClr val="006666"/>
                </a:solidFill>
                <a:latin typeface="Tahoma" panose="020B0604030504040204" pitchFamily="34" charset="0"/>
              </a:rPr>
              <a:t>-венного характера;</a:t>
            </a:r>
          </a:p>
          <a:p>
            <a:pPr algn="just"/>
            <a:r>
              <a:rPr lang="ru-RU" sz="900" b="1" dirty="0">
                <a:solidFill>
                  <a:srgbClr val="006666"/>
                </a:solidFill>
                <a:latin typeface="Tahoma" panose="020B0604030504040204" pitchFamily="34" charset="0"/>
              </a:rPr>
              <a:t>2) </a:t>
            </a:r>
            <a:r>
              <a:rPr lang="ru-RU" sz="900" dirty="0">
                <a:solidFill>
                  <a:srgbClr val="006666"/>
                </a:solidFill>
                <a:latin typeface="Tahoma" panose="020B0604030504040204" pitchFamily="34" charset="0"/>
              </a:rPr>
              <a:t>Либо</a:t>
            </a:r>
            <a:r>
              <a:rPr lang="ru-RU" sz="900" b="1" dirty="0">
                <a:solidFill>
                  <a:srgbClr val="006666"/>
                </a:solidFill>
                <a:latin typeface="Tahoma" panose="020B0604030504040204" pitchFamily="34" charset="0"/>
              </a:rPr>
              <a:t> УВЕДОМЛЕНИЙ </a:t>
            </a:r>
            <a:r>
              <a:rPr lang="ru-RU" sz="900" dirty="0">
                <a:solidFill>
                  <a:srgbClr val="006666"/>
                </a:solidFill>
                <a:latin typeface="Tahoma" panose="020B0604030504040204" pitchFamily="34" charset="0"/>
              </a:rPr>
              <a:t>об отсутствии фактов совершения в 2024 году сделок по приобретению земельного участка, другого объекта недвижимости, транспортного средства, ценных бумаг (долей участия, паев в уставных (складочных) капиталах организаций), цифровых финансовых активов, цифровой валюты </a:t>
            </a:r>
            <a:r>
              <a:rPr lang="ru-RU" sz="900" b="1" dirty="0">
                <a:solidFill>
                  <a:srgbClr val="006666"/>
                </a:solidFill>
                <a:latin typeface="Tahoma" panose="020B0604030504040204" pitchFamily="34" charset="0"/>
              </a:rPr>
              <a:t>(ДЛЯ ДЕПУТАТОВ, ОСУЩЕСТВЛЯЮЩИХ ПОЛНОМОЧИЯ НА НЕПОСТОЯННОЙ ОСНОВЕ) – </a:t>
            </a:r>
            <a:r>
              <a:rPr lang="ru-RU" sz="900" b="1" dirty="0">
                <a:solidFill>
                  <a:srgbClr val="FF0000"/>
                </a:solidFill>
                <a:latin typeface="Tahoma" panose="020B0604030504040204" pitchFamily="34" charset="0"/>
              </a:rPr>
              <a:t>в случае, если в 2024 году депутатом, его супругой (супругом), несовершеннолетним ребенком </a:t>
            </a:r>
            <a:r>
              <a:rPr lang="ru-RU" sz="900" b="1" u="sng" dirty="0">
                <a:solidFill>
                  <a:srgbClr val="FF0000"/>
                </a:solidFill>
                <a:latin typeface="Tahoma" panose="020B0604030504040204" pitchFamily="34" charset="0"/>
              </a:rPr>
              <a:t>НЕ </a:t>
            </a:r>
            <a:r>
              <a:rPr lang="ru-RU" sz="900" b="1" dirty="0">
                <a:solidFill>
                  <a:srgbClr val="FF0000"/>
                </a:solidFill>
                <a:latin typeface="Tahoma" panose="020B0604030504040204" pitchFamily="34" charset="0"/>
              </a:rPr>
              <a:t>совершались сделки, общая сумма которых превысила общий доход (депутата и его супруги (супруга)) за 2021, 2022, 2023 годы!</a:t>
            </a:r>
          </a:p>
        </p:txBody>
      </p:sp>
      <p:pic>
        <p:nvPicPr>
          <p:cNvPr id="57" name="Рисунок 56" descr="Сирена">
            <a:extLst>
              <a:ext uri="{FF2B5EF4-FFF2-40B4-BE49-F238E27FC236}">
                <a16:creationId xmlns:a16="http://schemas.microsoft.com/office/drawing/2014/main" id="{F5275888-B0A7-4340-8339-B7FD38ABC0FD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4123644" y="5269818"/>
            <a:ext cx="339437" cy="339437"/>
          </a:xfrm>
          <a:prstGeom prst="rect">
            <a:avLst/>
          </a:prstGeom>
        </p:spPr>
      </p:pic>
      <p:pic>
        <p:nvPicPr>
          <p:cNvPr id="59" name="Рисунок 58" descr="Булавка">
            <a:extLst>
              <a:ext uri="{FF2B5EF4-FFF2-40B4-BE49-F238E27FC236}">
                <a16:creationId xmlns:a16="http://schemas.microsoft.com/office/drawing/2014/main" id="{CC130D18-89A4-4AB2-B555-A9FC74348F22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2119021" y="6019513"/>
            <a:ext cx="339437" cy="3394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393575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адпись 14"/>
          <p:cNvSpPr txBox="1">
            <a:spLocks noChangeArrowheads="1"/>
          </p:cNvSpPr>
          <p:nvPr/>
        </p:nvSpPr>
        <p:spPr bwMode="auto">
          <a:xfrm>
            <a:off x="93071" y="5397538"/>
            <a:ext cx="2107182" cy="4393812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ru-RU" sz="11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2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kumimoji="0" lang="ru-RU" altLang="ru-RU" sz="11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 </a:t>
            </a:r>
            <a:r>
              <a:rPr lang="ru-RU" altLang="ru-RU" sz="1100" b="1" dirty="0">
                <a:solidFill>
                  <a:srgbClr val="C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Раздел 1 </a:t>
            </a:r>
            <a:endParaRPr kumimoji="0" lang="ru-RU" altLang="ru-RU" sz="1100" b="0" i="0" u="none" strike="noStrike" cap="none" normalizeH="0" baseline="0" dirty="0">
              <a:ln>
                <a:noFill/>
              </a:ln>
              <a:solidFill>
                <a:srgbClr val="C00000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Подлежат отражению ВСЕ виды доходов! 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 том числе,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доходы: </a:t>
            </a:r>
            <a:r>
              <a:rPr lang="ru-RU" altLang="ru-RU" sz="1000" i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от реализации </a:t>
            </a:r>
            <a:r>
              <a:rPr lang="ru-RU" altLang="ru-RU" sz="1000" i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иму-щества</a:t>
            </a:r>
            <a:r>
              <a:rPr lang="ru-RU" altLang="ru-RU" sz="1000" i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реализации продукции личного подсобного хозяйства, от сдачи в аренду, от предпринимательской </a:t>
            </a:r>
            <a:r>
              <a:rPr lang="ru-RU" altLang="ru-RU" sz="1000" i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дея</a:t>
            </a:r>
            <a:r>
              <a:rPr lang="ru-RU" altLang="ru-RU" sz="1000" i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-тельности, от вкладов в банках, все виды пособий и т.д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Суммы доходов от реализации имущества, транспортных средств и т.п. указываются в соответствии с </a:t>
            </a:r>
            <a:r>
              <a:rPr lang="ru-RU" altLang="ru-RU" sz="1000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подтвержда-ющими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документами.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Сведения о денежных средствах не подлежащих отражению в данном разделе указаны в </a:t>
            </a:r>
            <a:r>
              <a:rPr lang="ru-RU" altLang="ru-RU" sz="1000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пп</a:t>
            </a:r>
            <a:r>
              <a:rPr lang="ru-RU" alt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82-85 Метод. рекомендаций.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Полученные доходы указы-</a:t>
            </a:r>
            <a:r>
              <a:rPr lang="ru-RU" altLang="ru-RU" sz="1000" b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ваются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без вычета налога!</a:t>
            </a:r>
            <a:endParaRPr lang="ru-RU" altLang="ru-RU" sz="600" b="1" dirty="0">
              <a:solidFill>
                <a:srgbClr val="00000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Поможет при заполнении раздела: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1) Личный кабинет </a:t>
            </a:r>
            <a:r>
              <a:rPr lang="ru-RU" altLang="ru-RU" sz="1000" dirty="0" err="1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налогопла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altLang="ru-RU" sz="1000" dirty="0" err="1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тельщика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2) Портал «Госуслуги»;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3) Мобильные приложения бан-ков</a:t>
            </a:r>
          </a:p>
        </p:txBody>
      </p:sp>
      <p:sp>
        <p:nvSpPr>
          <p:cNvPr id="6" name="Надпись 585"/>
          <p:cNvSpPr txBox="1">
            <a:spLocks noChangeArrowheads="1"/>
          </p:cNvSpPr>
          <p:nvPr/>
        </p:nvSpPr>
        <p:spPr bwMode="auto">
          <a:xfrm>
            <a:off x="2244411" y="5385387"/>
            <a:ext cx="2210428" cy="4405963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R="0" lvl="0" indent="857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115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4</a:t>
            </a:r>
            <a:r>
              <a:rPr kumimoji="0" lang="ru-RU" altLang="ru-RU" sz="115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</a:t>
            </a:r>
            <a:r>
              <a:rPr kumimoji="0" lang="ru-RU" altLang="ru-RU" sz="1150" b="0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150" b="1" dirty="0">
                <a:solidFill>
                  <a:srgbClr val="C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</a:t>
            </a:r>
            <a:r>
              <a:rPr kumimoji="0" lang="ru-RU" altLang="ru-RU" sz="115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аздел 3</a:t>
            </a:r>
            <a:r>
              <a:rPr kumimoji="0" lang="ru-RU" altLang="ru-RU" sz="1150" b="0" i="0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endParaRPr lang="ru-RU" altLang="ru-RU" sz="1150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indent="85725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Характеристики</a:t>
            </a:r>
            <a:r>
              <a:rPr kumimoji="0" lang="ru-RU" altLang="ru-RU" sz="9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объектов недвижимого и движимого </a:t>
            </a:r>
            <a:r>
              <a:rPr lang="ru-RU" altLang="ru-RU" sz="900" dirty="0" err="1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иму-щества</a:t>
            </a:r>
            <a:r>
              <a:rPr lang="ru-RU" alt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должны быть</a:t>
            </a:r>
            <a:r>
              <a:rPr lang="ru-RU" alt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указаны</a:t>
            </a:r>
            <a:r>
              <a:rPr lang="ru-RU" altLang="ru-RU" sz="9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точном соответствии с </a:t>
            </a:r>
            <a:r>
              <a:rPr kumimoji="0" lang="ru-RU" altLang="ru-RU" sz="900" b="1" i="0" u="none" strike="noStrike" cap="none" normalizeH="0" baseline="0" dirty="0" err="1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инфор-мацией</a:t>
            </a:r>
            <a:r>
              <a:rPr kumimoji="0" lang="ru-RU" altLang="ru-RU" sz="9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содержащейся в доку-ментах о правах на них </a:t>
            </a:r>
            <a:r>
              <a:rPr kumimoji="0" lang="ru-RU" altLang="ru-RU" sz="900" i="1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(выписка из ЕГРН (номер записи и дата), основания приобретения (</a:t>
            </a:r>
            <a:r>
              <a:rPr kumimoji="0" lang="ru-RU" altLang="ru-RU" sz="900" i="1" u="none" strike="noStrike" cap="none" normalizeH="0" baseline="0" dirty="0" err="1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наимено-вание</a:t>
            </a:r>
            <a:r>
              <a:rPr kumimoji="0" lang="ru-RU" altLang="ru-RU" sz="900" i="1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и реквизиты документа), паспорт транспортного средства и т.д.</a:t>
            </a:r>
            <a:r>
              <a:rPr kumimoji="0" lang="ru-RU" altLang="ru-RU" sz="900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). </a:t>
            </a:r>
            <a:endParaRPr lang="ru-RU" altLang="ru-RU" sz="900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indent="85725"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Указанные сведения м</a:t>
            </a:r>
            <a:r>
              <a:rPr lang="en-US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o</a:t>
            </a:r>
            <a:r>
              <a:rPr lang="ru-RU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гут быть получены через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: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1) Интернет сайт Росреестра</a:t>
            </a:r>
            <a:r>
              <a:rPr 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  <a:endParaRPr lang="ru-RU" altLang="ru-RU" sz="1000" dirty="0">
              <a:solidFill>
                <a:srgbClr val="7030A0"/>
              </a:solidFill>
              <a:latin typeface="Tahoma" panose="020B0604030504040204" pitchFamily="34" charset="0"/>
              <a:cs typeface="Tahoma" panose="020B0604030504040204" pitchFamily="34" charset="0"/>
            </a:endParaRP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2) 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Личный кабинет </a:t>
            </a:r>
            <a:r>
              <a:rPr lang="ru-RU" altLang="ru-RU" sz="1000" dirty="0" err="1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налогопла</a:t>
            </a:r>
            <a:r>
              <a:rPr lang="en-US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-</a:t>
            </a:r>
            <a:r>
              <a:rPr lang="ru-RU" altLang="ru-RU" sz="1000" dirty="0" err="1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тельщика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;</a:t>
            </a:r>
          </a:p>
          <a:p>
            <a:pPr lvl="0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altLang="ru-RU" sz="1000" b="1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3) 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Портал «Госуслуги»</a:t>
            </a:r>
            <a:endParaRPr lang="ru-RU" sz="400" b="1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5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Указываются ВСЕ объекты недвижимости</a:t>
            </a:r>
            <a:r>
              <a:rPr lang="ru-RU" sz="95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принадлежащие депутату, его супруге (супругу) и (или) несовершеннолетним детям на праве собственности, </a:t>
            </a:r>
            <a:r>
              <a:rPr lang="ru-RU" sz="950" b="1" dirty="0" err="1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незави-симо</a:t>
            </a:r>
            <a:r>
              <a:rPr lang="ru-RU" sz="95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от того, когда они были приобретены, в каком регионе РФ или в каком государстве зарегистрированы</a:t>
            </a:r>
            <a:r>
              <a:rPr lang="ru-RU" sz="95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ru-RU" sz="95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То же касается и транспортных средств, находящихся в </a:t>
            </a:r>
            <a:r>
              <a:rPr lang="ru-RU" sz="950" dirty="0" err="1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собствен-ности</a:t>
            </a:r>
            <a:r>
              <a:rPr lang="ru-RU" sz="95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на отчетную дату!</a:t>
            </a:r>
          </a:p>
          <a:p>
            <a:pPr algn="just" defTabSz="914400" eaLnBrk="0" fontAlgn="base" hangingPunct="0">
              <a:spcBef>
                <a:spcPct val="0"/>
              </a:spcBef>
              <a:spcAft>
                <a:spcPct val="0"/>
              </a:spcAft>
            </a:pPr>
            <a:endParaRPr lang="ru-RU" sz="700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9" name="Надпись 59"/>
          <p:cNvSpPr txBox="1">
            <a:spLocks noChangeArrowheads="1"/>
          </p:cNvSpPr>
          <p:nvPr/>
        </p:nvSpPr>
        <p:spPr bwMode="auto">
          <a:xfrm>
            <a:off x="367942" y="129209"/>
            <a:ext cx="1878264" cy="27199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ED7D3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ОБРАЩАЕМ ВНИМАНИЕ: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1" name="Надпись 608"/>
          <p:cNvSpPr txBox="1">
            <a:spLocks noChangeArrowheads="1"/>
          </p:cNvSpPr>
          <p:nvPr/>
        </p:nvSpPr>
        <p:spPr bwMode="auto">
          <a:xfrm>
            <a:off x="4474269" y="93269"/>
            <a:ext cx="2313312" cy="5531676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ru-RU" altLang="ru-RU" sz="11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5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. При заполнении 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раздела 4: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указываются, в том числе счета, открытые для погашения кредита, счета с нулевым остатком, счета в драгоценных металлах, счета, открытые для ИП и т.д.;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55888" algn="l"/>
              </a:tabLst>
            </a:pP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необходимо запросить справ-</a:t>
            </a:r>
            <a:r>
              <a:rPr kumimoji="0" lang="ru-RU" altLang="ru-RU" sz="1000" b="1" i="0" u="none" strike="noStrike" cap="none" normalizeH="0" baseline="0" dirty="0" err="1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ки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(выписки по счетам)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1000" dirty="0">
                <a:solidFill>
                  <a:srgbClr val="7030A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 банках, в мобильных приложениях банков, в личном кабинете налогоплательщика 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 рамках</a:t>
            </a:r>
            <a:r>
              <a:rPr kumimoji="0" lang="ru-RU" altLang="ru-RU" sz="1000" b="1" i="0" u="none" strike="noStrike" cap="none" normalizeH="0" dirty="0">
                <a:ln>
                  <a:noFill/>
                </a:ln>
                <a:solidFill>
                  <a:srgbClr val="FF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Указания Банка № 5798-У от 27.05.2021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содержащие сведения:</a:t>
            </a:r>
            <a:endParaRPr lang="ru-RU" altLang="ru-RU" sz="50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 остатке средств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каждом счете на 31.12.2024;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сумме дохода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капита-лизация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%) за 2024 год по каждому вкладу (счету), в том числе закрытому на 31.12.2024;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размере обязательства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(оставшегося непогашенным долга) по состоянию на 31.12.2024;</a:t>
            </a:r>
            <a:endParaRPr kumimoji="0" lang="ru-RU" altLang="ru-RU" sz="3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2655888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 суммах денежных средств, поступивших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на счета за 2024 год </a:t>
            </a: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ü"/>
              <a:tabLst>
                <a:tab pos="2655888" algn="l"/>
              </a:tabLst>
            </a:pP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е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сли </a:t>
            </a:r>
            <a:r>
              <a:rPr lang="ru-RU" altLang="ru-RU" sz="1000" b="1" dirty="0">
                <a:solidFill>
                  <a:srgbClr val="00000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ОБЩАЯ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сумма денежных средств превышает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общий доход депутата и его супруги (а), несовершеннолетних детей за отчетный период и два предшествующих года (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 2022, 2023 и 2024 годы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), то</a:t>
            </a:r>
            <a:endParaRPr kumimoji="0" lang="ru-RU" altLang="ru-RU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3" name="Надпись 582"/>
          <p:cNvSpPr txBox="1">
            <a:spLocks noChangeArrowheads="1"/>
          </p:cNvSpPr>
          <p:nvPr/>
        </p:nvSpPr>
        <p:spPr bwMode="auto">
          <a:xfrm>
            <a:off x="2319337" y="114649"/>
            <a:ext cx="2081801" cy="3834014"/>
          </a:xfrm>
          <a:prstGeom prst="rect">
            <a:avLst/>
          </a:prstGeom>
          <a:ln/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indent="90488"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9875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9875" algn="l"/>
              </a:tabLst>
            </a:pP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3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.</a:t>
            </a: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В разделе 2</a:t>
            </a:r>
            <a:r>
              <a:rPr kumimoji="0" lang="ru-RU" altLang="ru-RU" sz="1000" b="1" i="1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расходы отражаются ЕСЛИ:</a:t>
            </a: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rgbClr val="000000"/>
              </a:solidFill>
              <a:effectLst/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L="171450" marR="0" lvl="0" indent="-17145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Char char="•"/>
              <a:tabLst>
                <a:tab pos="269875" algn="l"/>
              </a:tabLst>
            </a:pP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 2024 году депутатом, его супругой(ом) и (или) </a:t>
            </a:r>
            <a:r>
              <a:rPr lang="ru-RU" altLang="ru-RU" sz="1000" dirty="0" err="1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несо-вершеннолетним</a:t>
            </a: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ребенком </a:t>
            </a:r>
            <a:endParaRPr kumimoji="0" lang="ru-RU" altLang="ru-RU" sz="1000" b="1" i="0" u="none" strike="noStrike" cap="none" normalizeH="0" baseline="0" dirty="0">
              <a:ln>
                <a:noFill/>
              </a:ln>
              <a:solidFill>
                <a:srgbClr val="006666"/>
              </a:solidFill>
              <a:effectLst/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СОВЕРШЕНА(Ы) СДЕЛКА(И)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808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по приобретению земельного участка, другого объекта недвижимости, транспортного средства, ценных бумаг, акций (долей участия, паев в уставных (складочных) </a:t>
            </a:r>
            <a:r>
              <a:rPr kumimoji="0" lang="ru-RU" altLang="ru-RU" sz="1000" b="0" i="0" u="none" strike="noStrike" cap="none" normalizeH="0" baseline="0" dirty="0" err="1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капита-лах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организаций), </a:t>
            </a: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цифровых финансовых активов, цифро-вой валюты</a:t>
            </a:r>
            <a:endParaRPr lang="ru-RU" altLang="ru-RU" sz="1000" b="1" dirty="0">
              <a:solidFill>
                <a:srgbClr val="C00000"/>
              </a:solidFill>
              <a:latin typeface="Tahoma" panose="020B0604030504040204" pitchFamily="34" charset="0"/>
              <a:ea typeface="Calibri" panose="020F0502020204030204" pitchFamily="34" charset="0"/>
              <a:cs typeface="Tahoma" panose="020B0604030504040204" pitchFamily="34" charset="0"/>
            </a:endParaRPr>
          </a:p>
          <a:p>
            <a:pPr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69875" algn="l"/>
              </a:tabLst>
            </a:pPr>
            <a:r>
              <a:rPr kumimoji="0" lang="ru-RU" altLang="ru-RU" sz="16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 + (И)</a:t>
            </a:r>
            <a:endParaRPr kumimoji="0" lang="ru-RU" altLang="ru-RU" sz="16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  <a:p>
            <a:pPr marL="0" marR="0" lvl="0" indent="90488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269875" algn="l"/>
              </a:tabLst>
            </a:pP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сумма таких сделок 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ПРЕВЫШАЕТ общий доход депутата и его супруги (супруга) </a:t>
            </a:r>
            <a:r>
              <a:rPr kumimoji="0" lang="ru-RU" altLang="ru-RU" sz="1000" b="1" i="0" strike="noStrike" cap="none" normalizeH="0" baseline="0" dirty="0">
                <a:ln>
                  <a:noFill/>
                </a:ln>
                <a:solidFill>
                  <a:srgbClr val="006666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за ТРИ предшествующих года</a:t>
            </a:r>
            <a:r>
              <a:rPr kumimoji="0" lang="ru-RU" altLang="ru-RU" sz="1000" b="0" i="0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,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(</a:t>
            </a:r>
            <a:r>
              <a:rPr kumimoji="0" lang="ru-RU" altLang="ru-RU" sz="1000" b="1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за 2021, 2022, 2023 </a:t>
            </a:r>
            <a:r>
              <a:rPr kumimoji="0" lang="ru-RU" altLang="ru-RU" sz="1000" b="0" i="0" u="none" strike="noStrike" cap="none" normalizeH="0" baseline="0" dirty="0">
                <a:ln>
                  <a:noFill/>
                </a:ln>
                <a:solidFill>
                  <a:srgbClr val="000000"/>
                </a:solidFill>
                <a:effectLst/>
                <a:latin typeface="Tahoma" panose="020B0604030504040204" pitchFamily="34" charset="0"/>
                <a:ea typeface="Calibri" panose="020F0502020204030204" pitchFamily="34" charset="0"/>
                <a:cs typeface="Tahoma" panose="020B0604030504040204" pitchFamily="34" charset="0"/>
              </a:rPr>
              <a:t>годы).</a:t>
            </a:r>
            <a:endParaRPr kumimoji="0" lang="ru-RU" altLang="ru-RU" sz="1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ea typeface="Times New Roman" panose="02020603050405020304" pitchFamily="18" charset="0"/>
            </a:endParaRPr>
          </a:p>
        </p:txBody>
      </p:sp>
      <p:sp>
        <p:nvSpPr>
          <p:cNvPr id="14" name="Надпись 60"/>
          <p:cNvSpPr txBox="1">
            <a:spLocks noChangeArrowheads="1"/>
          </p:cNvSpPr>
          <p:nvPr/>
        </p:nvSpPr>
        <p:spPr bwMode="auto">
          <a:xfrm>
            <a:off x="111943" y="410644"/>
            <a:ext cx="2141794" cy="4895647"/>
          </a:xfrm>
          <a:prstGeom prst="rect">
            <a:avLst/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R="0" lvl="0" indent="85725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en-US" altLang="ru-RU" sz="11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</a:t>
            </a:r>
            <a:r>
              <a:rPr lang="ru-RU" altLang="ru-RU" sz="11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 </a:t>
            </a:r>
            <a:r>
              <a:rPr kumimoji="0" lang="ru-RU" altLang="ru-RU" sz="1100" b="1" i="0" u="none" strike="noStrike" cap="none" normalizeH="0" baseline="0" dirty="0">
                <a:ln>
                  <a:noFill/>
                </a:ln>
                <a:solidFill>
                  <a:srgbClr val="C00000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Титульный лист        </a:t>
            </a: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1)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Фамилия, имя, отчество, паспорт, свидетельство о рождении, адрес места регистрации и проживания </a:t>
            </a: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– </a:t>
            </a:r>
            <a:r>
              <a:rPr lang="ru-RU" alt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указываются на дату представления Справки!    </a:t>
            </a:r>
          </a:p>
          <a:p>
            <a:pPr marR="0" lvl="0" indent="85725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655888" algn="l"/>
              </a:tabLst>
            </a:pPr>
            <a:r>
              <a:rPr lang="ru-RU" alt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2) 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При заполнении Справки 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лицом, замещающим </a:t>
            </a:r>
            <a:r>
              <a:rPr lang="ru-RU" sz="1000" b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муни-пальную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должность на не-постоянной основе, указы-</a:t>
            </a:r>
            <a:r>
              <a:rPr lang="ru-RU" sz="1000" b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вается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муниципальная должность и основное место работы (должность) или род занятий. </a:t>
            </a:r>
          </a:p>
          <a:p>
            <a:pPr lvl="0" indent="85725" algn="just" defTabSz="914400"/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3) 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Индивидуальные пред-</a:t>
            </a:r>
            <a:r>
              <a:rPr lang="ru-RU" sz="1000" b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приниматели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указывают свой статус.</a:t>
            </a:r>
          </a:p>
          <a:p>
            <a:pPr lvl="0" indent="85725" algn="just" defTabSz="914400"/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4)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При наличии нескольких мест работы 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указывается основное, 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 котором </a:t>
            </a:r>
            <a:r>
              <a:rPr lang="ru-RU" sz="1000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нахо-дится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трудовая книжка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.</a:t>
            </a:r>
          </a:p>
          <a:p>
            <a:pPr lvl="0" indent="85725" algn="just" defTabSz="914400"/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5)</a:t>
            </a:r>
            <a:r>
              <a:rPr lang="ru-RU" sz="1000" b="1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Если Сведения представ-</a:t>
            </a:r>
            <a:r>
              <a:rPr lang="ru-RU" sz="1000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ляются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в отношении </a:t>
            </a:r>
            <a:r>
              <a:rPr lang="ru-RU" sz="1000" b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несо-вершеннолетнего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ребенка</a:t>
            </a: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 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то в графе «род занятий» рекомендуется 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указывать образовательную </a:t>
            </a:r>
            <a:r>
              <a:rPr lang="ru-RU" sz="1000" b="1" dirty="0" err="1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организа-цию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,</a:t>
            </a: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учащимся которой он является, или </a:t>
            </a:r>
            <a:r>
              <a:rPr lang="ru-RU" sz="1000" dirty="0">
                <a:solidFill>
                  <a:srgbClr val="000000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«</a:t>
            </a:r>
            <a:r>
              <a:rPr lang="ru-RU" sz="1000" b="1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находится на домашнем воспитании</a:t>
            </a:r>
            <a:r>
              <a:rPr lang="ru-RU" sz="1000" dirty="0">
                <a:solidFill>
                  <a:srgbClr val="006666"/>
                </a:solidFill>
                <a:latin typeface="Tahoma" panose="020B0604030504040204" pitchFamily="34" charset="0"/>
                <a:cs typeface="Tahoma" panose="020B0604030504040204" pitchFamily="34" charset="0"/>
              </a:rPr>
              <a:t>».</a:t>
            </a:r>
          </a:p>
        </p:txBody>
      </p:sp>
      <p:sp>
        <p:nvSpPr>
          <p:cNvPr id="44" name="Надпись 604"/>
          <p:cNvSpPr txBox="1">
            <a:spLocks noChangeArrowheads="1"/>
          </p:cNvSpPr>
          <p:nvPr/>
        </p:nvSpPr>
        <p:spPr bwMode="auto">
          <a:xfrm>
            <a:off x="2290110" y="4207082"/>
            <a:ext cx="2074621" cy="1099209"/>
          </a:xfrm>
          <a:prstGeom prst="rect">
            <a:avLst/>
          </a:prstGeom>
          <a:solidFill>
            <a:srgbClr val="ED7D31">
              <a:alpha val="41176"/>
            </a:srgbClr>
          </a:solidFill>
          <a:ln w="9525">
            <a:solidFill>
              <a:srgbClr val="00666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altLang="ru-RU" sz="9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В этом случае - </a:t>
            </a:r>
            <a:r>
              <a:rPr kumimoji="0" lang="ru-RU" altLang="ru-RU" sz="9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к </a:t>
            </a:r>
            <a:r>
              <a:rPr lang="ru-RU" altLang="ru-RU" sz="900" b="1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С</a:t>
            </a:r>
            <a:r>
              <a:rPr kumimoji="0" lang="ru-RU" altLang="ru-RU" sz="900" b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правке прилагаются ВСЕ документы, подтверждающие совершение сделки!</a:t>
            </a: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300" b="1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ahoma" panose="020B0604030504040204" pitchFamily="34" charset="0"/>
              <a:ea typeface="Times New Roman" panose="02020603050405020304" pitchFamily="18" charset="0"/>
              <a:cs typeface="Tahoma" panose="020B0604030504040204" pitchFamily="34" charset="0"/>
            </a:endParaRPr>
          </a:p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altLang="ru-RU" sz="800" i="1" dirty="0">
                <a:latin typeface="Tahoma" panose="020B0604030504040204" pitchFamily="34" charset="0"/>
                <a:cs typeface="Tahoma" panose="020B0604030504040204" pitchFamily="34" charset="0"/>
              </a:rPr>
              <a:t>(договор купли-продажи, кредитный договор, свидетельства, выписка из ЕГРН и т.п.)</a:t>
            </a:r>
            <a:endParaRPr kumimoji="0" lang="ru-RU" altLang="ru-RU" sz="80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46" name="Надпись 605"/>
          <p:cNvSpPr txBox="1">
            <a:spLocks noChangeArrowheads="1"/>
          </p:cNvSpPr>
          <p:nvPr/>
        </p:nvSpPr>
        <p:spPr bwMode="auto">
          <a:xfrm>
            <a:off x="4498997" y="5613479"/>
            <a:ext cx="2263856" cy="460137"/>
          </a:xfrm>
          <a:prstGeom prst="rect">
            <a:avLst/>
          </a:prstGeom>
          <a:solidFill>
            <a:srgbClr val="ED7D31">
              <a:alpha val="41176"/>
            </a:srgbClr>
          </a:solidFill>
          <a:ln w="9525">
            <a:solidFill>
              <a:srgbClr val="006666"/>
            </a:solidFill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kumimoji="0" lang="ru-RU" altLang="ru-RU" sz="900" b="1" i="1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Заполняется графа 6 раздела 4 Справки (по всем </a:t>
            </a:r>
            <a:r>
              <a:rPr lang="ru-RU" altLang="ru-RU" sz="900" b="1" i="1" dirty="0">
                <a:latin typeface="Tahoma" panose="020B0604030504040204" pitchFamily="34" charset="0"/>
                <a:ea typeface="Times New Roman" panose="02020603050405020304" pitchFamily="18" charset="0"/>
                <a:cs typeface="Tahoma" panose="020B0604030504040204" pitchFamily="34" charset="0"/>
              </a:rPr>
              <a:t>счетам), выписки не прилагаются!</a:t>
            </a:r>
            <a:endParaRPr kumimoji="0" lang="ru-RU" altLang="ru-RU" sz="900" b="0" i="1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65" name="Google Shape;768;p37"/>
          <p:cNvSpPr/>
          <p:nvPr/>
        </p:nvSpPr>
        <p:spPr>
          <a:xfrm>
            <a:off x="100299" y="114649"/>
            <a:ext cx="267643" cy="271990"/>
          </a:xfrm>
          <a:custGeom>
            <a:avLst/>
            <a:gdLst/>
            <a:ahLst/>
            <a:cxnLst/>
            <a:rect l="l" t="t" r="r" b="b"/>
            <a:pathLst>
              <a:path w="16221" h="16222" fill="none" extrusionOk="0">
                <a:moveTo>
                  <a:pt x="0" y="8111"/>
                </a:moveTo>
                <a:lnTo>
                  <a:pt x="0" y="8111"/>
                </a:lnTo>
                <a:lnTo>
                  <a:pt x="0" y="7697"/>
                </a:lnTo>
                <a:lnTo>
                  <a:pt x="49" y="7283"/>
                </a:lnTo>
                <a:lnTo>
                  <a:pt x="98" y="6869"/>
                </a:lnTo>
                <a:lnTo>
                  <a:pt x="171" y="6479"/>
                </a:lnTo>
                <a:lnTo>
                  <a:pt x="244" y="6090"/>
                </a:lnTo>
                <a:lnTo>
                  <a:pt x="366" y="5700"/>
                </a:lnTo>
                <a:lnTo>
                  <a:pt x="487" y="5335"/>
                </a:lnTo>
                <a:lnTo>
                  <a:pt x="634" y="4945"/>
                </a:lnTo>
                <a:lnTo>
                  <a:pt x="804" y="4604"/>
                </a:lnTo>
                <a:lnTo>
                  <a:pt x="975" y="4239"/>
                </a:lnTo>
                <a:lnTo>
                  <a:pt x="1169" y="3898"/>
                </a:lnTo>
                <a:lnTo>
                  <a:pt x="1389" y="3581"/>
                </a:lnTo>
                <a:lnTo>
                  <a:pt x="1608" y="3264"/>
                </a:lnTo>
                <a:lnTo>
                  <a:pt x="1851" y="2948"/>
                </a:lnTo>
                <a:lnTo>
                  <a:pt x="2119" y="2656"/>
                </a:lnTo>
                <a:lnTo>
                  <a:pt x="2387" y="2388"/>
                </a:lnTo>
                <a:lnTo>
                  <a:pt x="2655" y="2120"/>
                </a:lnTo>
                <a:lnTo>
                  <a:pt x="2947" y="1852"/>
                </a:lnTo>
                <a:lnTo>
                  <a:pt x="3264" y="1608"/>
                </a:lnTo>
                <a:lnTo>
                  <a:pt x="3581" y="1389"/>
                </a:lnTo>
                <a:lnTo>
                  <a:pt x="3897" y="1170"/>
                </a:lnTo>
                <a:lnTo>
                  <a:pt x="4238" y="975"/>
                </a:lnTo>
                <a:lnTo>
                  <a:pt x="4603" y="805"/>
                </a:lnTo>
                <a:lnTo>
                  <a:pt x="4944" y="634"/>
                </a:lnTo>
                <a:lnTo>
                  <a:pt x="5334" y="488"/>
                </a:lnTo>
                <a:lnTo>
                  <a:pt x="5699" y="366"/>
                </a:lnTo>
                <a:lnTo>
                  <a:pt x="6089" y="244"/>
                </a:lnTo>
                <a:lnTo>
                  <a:pt x="6479" y="171"/>
                </a:lnTo>
                <a:lnTo>
                  <a:pt x="6868" y="98"/>
                </a:lnTo>
                <a:lnTo>
                  <a:pt x="7282" y="50"/>
                </a:lnTo>
                <a:lnTo>
                  <a:pt x="7696" y="1"/>
                </a:lnTo>
                <a:lnTo>
                  <a:pt x="8111" y="1"/>
                </a:lnTo>
                <a:lnTo>
                  <a:pt x="8111" y="1"/>
                </a:lnTo>
                <a:lnTo>
                  <a:pt x="8525" y="1"/>
                </a:lnTo>
                <a:lnTo>
                  <a:pt x="8939" y="50"/>
                </a:lnTo>
                <a:lnTo>
                  <a:pt x="9353" y="98"/>
                </a:lnTo>
                <a:lnTo>
                  <a:pt x="9742" y="171"/>
                </a:lnTo>
                <a:lnTo>
                  <a:pt x="10132" y="244"/>
                </a:lnTo>
                <a:lnTo>
                  <a:pt x="10522" y="366"/>
                </a:lnTo>
                <a:lnTo>
                  <a:pt x="10911" y="488"/>
                </a:lnTo>
                <a:lnTo>
                  <a:pt x="11277" y="634"/>
                </a:lnTo>
                <a:lnTo>
                  <a:pt x="11618" y="805"/>
                </a:lnTo>
                <a:lnTo>
                  <a:pt x="11983" y="975"/>
                </a:lnTo>
                <a:lnTo>
                  <a:pt x="12324" y="1170"/>
                </a:lnTo>
                <a:lnTo>
                  <a:pt x="12641" y="1389"/>
                </a:lnTo>
                <a:lnTo>
                  <a:pt x="12957" y="1608"/>
                </a:lnTo>
                <a:lnTo>
                  <a:pt x="13274" y="1852"/>
                </a:lnTo>
                <a:lnTo>
                  <a:pt x="13566" y="2120"/>
                </a:lnTo>
                <a:lnTo>
                  <a:pt x="13834" y="2388"/>
                </a:lnTo>
                <a:lnTo>
                  <a:pt x="14126" y="2656"/>
                </a:lnTo>
                <a:lnTo>
                  <a:pt x="14370" y="2948"/>
                </a:lnTo>
                <a:lnTo>
                  <a:pt x="14613" y="3264"/>
                </a:lnTo>
                <a:lnTo>
                  <a:pt x="14832" y="3581"/>
                </a:lnTo>
                <a:lnTo>
                  <a:pt x="15052" y="3898"/>
                </a:lnTo>
                <a:lnTo>
                  <a:pt x="15247" y="4239"/>
                </a:lnTo>
                <a:lnTo>
                  <a:pt x="15417" y="4604"/>
                </a:lnTo>
                <a:lnTo>
                  <a:pt x="15587" y="4945"/>
                </a:lnTo>
                <a:lnTo>
                  <a:pt x="15734" y="5335"/>
                </a:lnTo>
                <a:lnTo>
                  <a:pt x="15855" y="5700"/>
                </a:lnTo>
                <a:lnTo>
                  <a:pt x="15977" y="6090"/>
                </a:lnTo>
                <a:lnTo>
                  <a:pt x="16050" y="6479"/>
                </a:lnTo>
                <a:lnTo>
                  <a:pt x="16123" y="6869"/>
                </a:lnTo>
                <a:lnTo>
                  <a:pt x="16172" y="7283"/>
                </a:lnTo>
                <a:lnTo>
                  <a:pt x="16221" y="7697"/>
                </a:lnTo>
                <a:lnTo>
                  <a:pt x="16221" y="8111"/>
                </a:lnTo>
                <a:lnTo>
                  <a:pt x="16221" y="8111"/>
                </a:lnTo>
                <a:lnTo>
                  <a:pt x="16221" y="8525"/>
                </a:lnTo>
                <a:lnTo>
                  <a:pt x="16172" y="8939"/>
                </a:lnTo>
                <a:lnTo>
                  <a:pt x="16123" y="9353"/>
                </a:lnTo>
                <a:lnTo>
                  <a:pt x="16050" y="9743"/>
                </a:lnTo>
                <a:lnTo>
                  <a:pt x="15977" y="10133"/>
                </a:lnTo>
                <a:lnTo>
                  <a:pt x="15855" y="10522"/>
                </a:lnTo>
                <a:lnTo>
                  <a:pt x="15734" y="10888"/>
                </a:lnTo>
                <a:lnTo>
                  <a:pt x="15587" y="11277"/>
                </a:lnTo>
                <a:lnTo>
                  <a:pt x="15417" y="11618"/>
                </a:lnTo>
                <a:lnTo>
                  <a:pt x="15247" y="11984"/>
                </a:lnTo>
                <a:lnTo>
                  <a:pt x="15052" y="12324"/>
                </a:lnTo>
                <a:lnTo>
                  <a:pt x="14832" y="12641"/>
                </a:lnTo>
                <a:lnTo>
                  <a:pt x="14613" y="12958"/>
                </a:lnTo>
                <a:lnTo>
                  <a:pt x="14370" y="13274"/>
                </a:lnTo>
                <a:lnTo>
                  <a:pt x="14126" y="13567"/>
                </a:lnTo>
                <a:lnTo>
                  <a:pt x="13834" y="13835"/>
                </a:lnTo>
                <a:lnTo>
                  <a:pt x="13566" y="14102"/>
                </a:lnTo>
                <a:lnTo>
                  <a:pt x="13274" y="14370"/>
                </a:lnTo>
                <a:lnTo>
                  <a:pt x="12957" y="14614"/>
                </a:lnTo>
                <a:lnTo>
                  <a:pt x="12641" y="14833"/>
                </a:lnTo>
                <a:lnTo>
                  <a:pt x="12324" y="15052"/>
                </a:lnTo>
                <a:lnTo>
                  <a:pt x="11983" y="15247"/>
                </a:lnTo>
                <a:lnTo>
                  <a:pt x="11618" y="15418"/>
                </a:lnTo>
                <a:lnTo>
                  <a:pt x="11277" y="15588"/>
                </a:lnTo>
                <a:lnTo>
                  <a:pt x="10911" y="15734"/>
                </a:lnTo>
                <a:lnTo>
                  <a:pt x="10522" y="15856"/>
                </a:lnTo>
                <a:lnTo>
                  <a:pt x="10132" y="15978"/>
                </a:lnTo>
                <a:lnTo>
                  <a:pt x="9742" y="16051"/>
                </a:lnTo>
                <a:lnTo>
                  <a:pt x="9353" y="16124"/>
                </a:lnTo>
                <a:lnTo>
                  <a:pt x="8939" y="16173"/>
                </a:lnTo>
                <a:lnTo>
                  <a:pt x="8525" y="16221"/>
                </a:lnTo>
                <a:lnTo>
                  <a:pt x="8111" y="16221"/>
                </a:lnTo>
                <a:lnTo>
                  <a:pt x="8111" y="16221"/>
                </a:lnTo>
                <a:lnTo>
                  <a:pt x="7696" y="16221"/>
                </a:lnTo>
                <a:lnTo>
                  <a:pt x="7282" y="16173"/>
                </a:lnTo>
                <a:lnTo>
                  <a:pt x="6868" y="16124"/>
                </a:lnTo>
                <a:lnTo>
                  <a:pt x="6479" y="16051"/>
                </a:lnTo>
                <a:lnTo>
                  <a:pt x="6089" y="15978"/>
                </a:lnTo>
                <a:lnTo>
                  <a:pt x="5699" y="15856"/>
                </a:lnTo>
                <a:lnTo>
                  <a:pt x="5334" y="15734"/>
                </a:lnTo>
                <a:lnTo>
                  <a:pt x="4944" y="15588"/>
                </a:lnTo>
                <a:lnTo>
                  <a:pt x="4603" y="15418"/>
                </a:lnTo>
                <a:lnTo>
                  <a:pt x="4238" y="15247"/>
                </a:lnTo>
                <a:lnTo>
                  <a:pt x="3897" y="15052"/>
                </a:lnTo>
                <a:lnTo>
                  <a:pt x="3581" y="14833"/>
                </a:lnTo>
                <a:lnTo>
                  <a:pt x="3264" y="14614"/>
                </a:lnTo>
                <a:lnTo>
                  <a:pt x="2947" y="14370"/>
                </a:lnTo>
                <a:lnTo>
                  <a:pt x="2655" y="14102"/>
                </a:lnTo>
                <a:lnTo>
                  <a:pt x="2387" y="13835"/>
                </a:lnTo>
                <a:lnTo>
                  <a:pt x="2119" y="13567"/>
                </a:lnTo>
                <a:lnTo>
                  <a:pt x="1851" y="13274"/>
                </a:lnTo>
                <a:lnTo>
                  <a:pt x="1608" y="12958"/>
                </a:lnTo>
                <a:lnTo>
                  <a:pt x="1389" y="12641"/>
                </a:lnTo>
                <a:lnTo>
                  <a:pt x="1169" y="12324"/>
                </a:lnTo>
                <a:lnTo>
                  <a:pt x="975" y="11984"/>
                </a:lnTo>
                <a:lnTo>
                  <a:pt x="804" y="11618"/>
                </a:lnTo>
                <a:lnTo>
                  <a:pt x="634" y="11277"/>
                </a:lnTo>
                <a:lnTo>
                  <a:pt x="487" y="10888"/>
                </a:lnTo>
                <a:lnTo>
                  <a:pt x="366" y="10522"/>
                </a:lnTo>
                <a:lnTo>
                  <a:pt x="244" y="10133"/>
                </a:lnTo>
                <a:lnTo>
                  <a:pt x="171" y="9743"/>
                </a:lnTo>
                <a:lnTo>
                  <a:pt x="98" y="9353"/>
                </a:lnTo>
                <a:lnTo>
                  <a:pt x="49" y="8939"/>
                </a:lnTo>
                <a:lnTo>
                  <a:pt x="0" y="8525"/>
                </a:lnTo>
                <a:lnTo>
                  <a:pt x="0" y="8111"/>
                </a:lnTo>
                <a:lnTo>
                  <a:pt x="0" y="8111"/>
                </a:lnTo>
                <a:close/>
                <a:moveTo>
                  <a:pt x="7234" y="11180"/>
                </a:moveTo>
                <a:lnTo>
                  <a:pt x="7234" y="11180"/>
                </a:lnTo>
                <a:lnTo>
                  <a:pt x="7282" y="11180"/>
                </a:lnTo>
                <a:lnTo>
                  <a:pt x="7282" y="11180"/>
                </a:lnTo>
                <a:lnTo>
                  <a:pt x="7453" y="11155"/>
                </a:lnTo>
                <a:lnTo>
                  <a:pt x="7623" y="11082"/>
                </a:lnTo>
                <a:lnTo>
                  <a:pt x="7794" y="10985"/>
                </a:lnTo>
                <a:lnTo>
                  <a:pt x="7916" y="10863"/>
                </a:lnTo>
                <a:lnTo>
                  <a:pt x="12007" y="6747"/>
                </a:lnTo>
                <a:lnTo>
                  <a:pt x="12007" y="6747"/>
                </a:lnTo>
                <a:lnTo>
                  <a:pt x="12105" y="6625"/>
                </a:lnTo>
                <a:lnTo>
                  <a:pt x="12153" y="6504"/>
                </a:lnTo>
                <a:lnTo>
                  <a:pt x="12202" y="6358"/>
                </a:lnTo>
                <a:lnTo>
                  <a:pt x="12202" y="6211"/>
                </a:lnTo>
                <a:lnTo>
                  <a:pt x="12202" y="6211"/>
                </a:lnTo>
                <a:lnTo>
                  <a:pt x="12178" y="6017"/>
                </a:lnTo>
                <a:lnTo>
                  <a:pt x="12129" y="5822"/>
                </a:lnTo>
                <a:lnTo>
                  <a:pt x="12032" y="5676"/>
                </a:lnTo>
                <a:lnTo>
                  <a:pt x="11886" y="5529"/>
                </a:lnTo>
                <a:lnTo>
                  <a:pt x="11886" y="5529"/>
                </a:lnTo>
                <a:lnTo>
                  <a:pt x="11764" y="5432"/>
                </a:lnTo>
                <a:lnTo>
                  <a:pt x="11618" y="5383"/>
                </a:lnTo>
                <a:lnTo>
                  <a:pt x="11472" y="5335"/>
                </a:lnTo>
                <a:lnTo>
                  <a:pt x="11325" y="5335"/>
                </a:lnTo>
                <a:lnTo>
                  <a:pt x="11325" y="5335"/>
                </a:lnTo>
                <a:lnTo>
                  <a:pt x="11131" y="5359"/>
                </a:lnTo>
                <a:lnTo>
                  <a:pt x="10960" y="5408"/>
                </a:lnTo>
                <a:lnTo>
                  <a:pt x="10790" y="5505"/>
                </a:lnTo>
                <a:lnTo>
                  <a:pt x="10643" y="5651"/>
                </a:lnTo>
                <a:lnTo>
                  <a:pt x="7161" y="8988"/>
                </a:lnTo>
                <a:lnTo>
                  <a:pt x="5797" y="7648"/>
                </a:lnTo>
                <a:lnTo>
                  <a:pt x="5797" y="7648"/>
                </a:lnTo>
                <a:lnTo>
                  <a:pt x="5675" y="7527"/>
                </a:lnTo>
                <a:lnTo>
                  <a:pt x="5505" y="7454"/>
                </a:lnTo>
                <a:lnTo>
                  <a:pt x="5358" y="7405"/>
                </a:lnTo>
                <a:lnTo>
                  <a:pt x="5188" y="7380"/>
                </a:lnTo>
                <a:lnTo>
                  <a:pt x="5188" y="7380"/>
                </a:lnTo>
                <a:lnTo>
                  <a:pt x="5017" y="7405"/>
                </a:lnTo>
                <a:lnTo>
                  <a:pt x="4847" y="7454"/>
                </a:lnTo>
                <a:lnTo>
                  <a:pt x="4701" y="7527"/>
                </a:lnTo>
                <a:lnTo>
                  <a:pt x="4555" y="7648"/>
                </a:lnTo>
                <a:lnTo>
                  <a:pt x="4555" y="7648"/>
                </a:lnTo>
                <a:lnTo>
                  <a:pt x="4457" y="7770"/>
                </a:lnTo>
                <a:lnTo>
                  <a:pt x="4360" y="7916"/>
                </a:lnTo>
                <a:lnTo>
                  <a:pt x="4311" y="8087"/>
                </a:lnTo>
                <a:lnTo>
                  <a:pt x="4311" y="8257"/>
                </a:lnTo>
                <a:lnTo>
                  <a:pt x="4311" y="8257"/>
                </a:lnTo>
                <a:lnTo>
                  <a:pt x="4311" y="8428"/>
                </a:lnTo>
                <a:lnTo>
                  <a:pt x="4360" y="8598"/>
                </a:lnTo>
                <a:lnTo>
                  <a:pt x="4457" y="8744"/>
                </a:lnTo>
                <a:lnTo>
                  <a:pt x="4555" y="8890"/>
                </a:lnTo>
                <a:lnTo>
                  <a:pt x="6601" y="10936"/>
                </a:lnTo>
                <a:lnTo>
                  <a:pt x="6601" y="10936"/>
                </a:lnTo>
                <a:lnTo>
                  <a:pt x="6747" y="11034"/>
                </a:lnTo>
                <a:lnTo>
                  <a:pt x="6893" y="11131"/>
                </a:lnTo>
                <a:lnTo>
                  <a:pt x="7063" y="11180"/>
                </a:lnTo>
                <a:lnTo>
                  <a:pt x="7234" y="11180"/>
                </a:lnTo>
                <a:lnTo>
                  <a:pt x="7234" y="11180"/>
                </a:lnTo>
                <a:close/>
              </a:path>
            </a:pathLst>
          </a:custGeom>
          <a:noFill/>
          <a:ln w="12175" cap="rnd" cmpd="sng">
            <a:solidFill>
              <a:schemeClr val="accent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endParaRPr lang="ru-RU"/>
          </a:p>
        </p:txBody>
      </p:sp>
      <p:sp>
        <p:nvSpPr>
          <p:cNvPr id="48" name="Rectangle 67"/>
          <p:cNvSpPr>
            <a:spLocks noChangeArrowheads="1"/>
          </p:cNvSpPr>
          <p:nvPr/>
        </p:nvSpPr>
        <p:spPr bwMode="auto">
          <a:xfrm>
            <a:off x="0" y="45720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080" name="Rectangle 79"/>
          <p:cNvSpPr>
            <a:spLocks noChangeArrowheads="1"/>
          </p:cNvSpPr>
          <p:nvPr/>
        </p:nvSpPr>
        <p:spPr bwMode="auto">
          <a:xfrm>
            <a:off x="0" y="714375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ru-RU"/>
          </a:p>
        </p:txBody>
      </p:sp>
      <p:sp>
        <p:nvSpPr>
          <p:cNvPr id="2" name="Прямоугольник 1">
            <a:extLst>
              <a:ext uri="{FF2B5EF4-FFF2-40B4-BE49-F238E27FC236}">
                <a16:creationId xmlns:a16="http://schemas.microsoft.com/office/drawing/2014/main" id="{2CF05526-955F-407B-BFD0-61CE691C3D7C}"/>
              </a:ext>
            </a:extLst>
          </p:cNvPr>
          <p:cNvSpPr/>
          <p:nvPr/>
        </p:nvSpPr>
        <p:spPr>
          <a:xfrm>
            <a:off x="4498997" y="6073616"/>
            <a:ext cx="2263855" cy="3775363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t"/>
          <a:lstStyle/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</a:pPr>
            <a:r>
              <a:rPr lang="ru-RU" altLang="ru-RU" sz="115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6.</a:t>
            </a:r>
            <a:r>
              <a:rPr lang="ru-RU" altLang="ru-RU" sz="1100" b="1" dirty="0">
                <a:solidFill>
                  <a:srgbClr val="ED7D3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Депутатам,  подписанную </a:t>
            </a:r>
            <a:r>
              <a:rPr lang="ru-RU" alt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СОБСТВЕННОРУЧНО</a:t>
            </a:r>
            <a:r>
              <a:rPr lang="ru-RU" alt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(на последней странице) </a:t>
            </a:r>
            <a:r>
              <a:rPr lang="ru-RU" alt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СПРАВКУ </a:t>
            </a:r>
            <a:r>
              <a:rPr lang="ru-RU" altLang="ru-RU" sz="900" i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(на бумажном и электронном носителях в тождественных вариантах!</a:t>
            </a:r>
            <a:r>
              <a:rPr lang="ru-RU" alt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  </a:t>
            </a:r>
            <a:r>
              <a:rPr lang="ru-RU" alt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или УВЕДОМЛЕНИЕ </a:t>
            </a:r>
            <a:r>
              <a:rPr lang="ru-RU" altLang="ru-RU" sz="900" i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(на бумажном носителе)</a:t>
            </a:r>
            <a:r>
              <a:rPr lang="ru-RU" altLang="ru-RU" sz="900" b="1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необходимо представить </a:t>
            </a:r>
            <a:r>
              <a:rPr lang="ru-RU" altLang="ru-RU" sz="900" b="1" u="sng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ЛИЧНО</a:t>
            </a:r>
            <a:r>
              <a:rPr lang="ru-RU" alt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):</a:t>
            </a:r>
            <a:endParaRPr lang="ru-RU" altLang="ru-RU" sz="500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</a:pPr>
            <a:r>
              <a:rPr lang="ru-RU" alt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-либо </a:t>
            </a:r>
            <a:r>
              <a:rPr lang="ru-RU" altLang="ru-RU" sz="900" b="1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уполномоченному должно-</a:t>
            </a:r>
            <a:r>
              <a:rPr lang="ru-RU" altLang="ru-RU" sz="900" b="1" i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стному</a:t>
            </a:r>
            <a:r>
              <a:rPr lang="ru-RU" altLang="ru-RU" sz="900" b="1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лицу в отдел </a:t>
            </a:r>
            <a:r>
              <a:rPr lang="ru-RU" altLang="ru-RU" sz="900" b="1" i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муниципа-льной</a:t>
            </a:r>
            <a:r>
              <a:rPr lang="ru-RU" altLang="ru-RU" sz="900" b="1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службы и кадров</a:t>
            </a:r>
            <a:r>
              <a:rPr lang="ru-RU" altLang="ru-RU" sz="900" b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900" b="1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Совета депутатов города Новосибирска </a:t>
            </a:r>
            <a:r>
              <a:rPr lang="ru-RU" alt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(т. 227-44-18, к. 328);</a:t>
            </a:r>
            <a:endParaRPr lang="ru-RU" altLang="ru-RU" sz="600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</a:pPr>
            <a:r>
              <a:rPr lang="ru-RU" alt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-либо </a:t>
            </a:r>
            <a:r>
              <a:rPr lang="ru-RU" altLang="ru-RU" sz="900" b="1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в</a:t>
            </a:r>
            <a:r>
              <a:rPr lang="ru-RU" alt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</a:t>
            </a:r>
            <a:r>
              <a:rPr lang="ru-RU" altLang="ru-RU" sz="900" b="1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отдел по </a:t>
            </a:r>
            <a:r>
              <a:rPr lang="ru-RU" sz="900" b="1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профилактике коррупционных и иных право-нарушений администрации </a:t>
            </a:r>
            <a:r>
              <a:rPr lang="ru-RU" sz="900" b="1" i="1" dirty="0" err="1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Губер-натора</a:t>
            </a:r>
            <a:r>
              <a:rPr lang="ru-RU" sz="900" b="1" i="1" dirty="0">
                <a:solidFill>
                  <a:schemeClr val="accent5">
                    <a:lumMod val="50000"/>
                  </a:schemeClr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 НСО и Правительства НСО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</a:pPr>
            <a:r>
              <a:rPr lang="ru-RU" sz="900" dirty="0">
                <a:solidFill>
                  <a:srgbClr val="006666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(т. 238-66-98, к. 232) </a:t>
            </a:r>
            <a:endParaRPr lang="ru-RU" altLang="ru-RU" sz="600" dirty="0">
              <a:solidFill>
                <a:srgbClr val="006666"/>
              </a:solidFill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</a:pPr>
            <a:r>
              <a:rPr lang="ru-RU" altLang="ru-RU" sz="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СПРАВКИ необходимо </a:t>
            </a:r>
            <a:r>
              <a:rPr lang="ru-RU" altLang="ru-RU" sz="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распечатать и подписать в течение одного дня </a:t>
            </a:r>
            <a:r>
              <a:rPr lang="ru-RU" altLang="ru-RU" sz="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(одной датой). </a:t>
            </a:r>
            <a:r>
              <a:rPr lang="ru-RU" altLang="ru-RU" sz="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Запрещено: </a:t>
            </a:r>
            <a:r>
              <a:rPr lang="ru-RU" altLang="ru-RU" sz="800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двусторонняя печать, замена одного из листов в уже напечатанной Справке, любые дефекты печати. СПРАВКИ </a:t>
            </a:r>
            <a:r>
              <a:rPr lang="ru-RU" altLang="ru-RU" sz="800" b="1" dirty="0">
                <a:solidFill>
                  <a:schemeClr val="tx1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не следует прошивать и фиксировать скрепкой. </a:t>
            </a:r>
          </a:p>
          <a:p>
            <a:pPr lvl="0" algn="just" defTabSz="914400" eaLnBrk="0" fontAlgn="base" hangingPunct="0">
              <a:spcBef>
                <a:spcPct val="0"/>
              </a:spcBef>
              <a:spcAft>
                <a:spcPct val="0"/>
              </a:spcAft>
              <a:tabLst>
                <a:tab pos="2655888" algn="l"/>
              </a:tabLst>
            </a:pPr>
            <a:r>
              <a:rPr lang="ru-RU" altLang="ru-RU" sz="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Обязательно сохранять у себя ВСЕ подтверждающие документы, справ-</a:t>
            </a:r>
            <a:r>
              <a:rPr lang="ru-RU" altLang="ru-RU" sz="800" b="1" dirty="0" err="1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ки</a:t>
            </a:r>
            <a:r>
              <a:rPr lang="ru-RU" altLang="ru-RU" sz="800" b="1" dirty="0">
                <a:solidFill>
                  <a:srgbClr val="0070C0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, выписки и т.п.! </a:t>
            </a:r>
          </a:p>
        </p:txBody>
      </p:sp>
      <p:sp>
        <p:nvSpPr>
          <p:cNvPr id="19" name="Стрелка вниз 2082">
            <a:extLst>
              <a:ext uri="{FF2B5EF4-FFF2-40B4-BE49-F238E27FC236}">
                <a16:creationId xmlns:a16="http://schemas.microsoft.com/office/drawing/2014/main" id="{CFC16AA7-5505-43D0-B8BE-F1F6E9DA2E43}"/>
              </a:ext>
            </a:extLst>
          </p:cNvPr>
          <p:cNvSpPr/>
          <p:nvPr/>
        </p:nvSpPr>
        <p:spPr>
          <a:xfrm>
            <a:off x="3251508" y="3963415"/>
            <a:ext cx="217457" cy="243668"/>
          </a:xfrm>
          <a:prstGeom prst="downArrow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 descr="Лампочка и шестеренка">
            <a:extLst>
              <a:ext uri="{FF2B5EF4-FFF2-40B4-BE49-F238E27FC236}">
                <a16:creationId xmlns:a16="http://schemas.microsoft.com/office/drawing/2014/main" id="{C86956A6-21C8-4423-9997-A4C2EACFA65A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3826680" y="374073"/>
            <a:ext cx="424427" cy="368407"/>
          </a:xfrm>
          <a:prstGeom prst="rect">
            <a:avLst/>
          </a:prstGeom>
        </p:spPr>
      </p:pic>
      <p:sp>
        <p:nvSpPr>
          <p:cNvPr id="22" name="Стрелка вниз 2082">
            <a:extLst>
              <a:ext uri="{FF2B5EF4-FFF2-40B4-BE49-F238E27FC236}">
                <a16:creationId xmlns:a16="http://schemas.microsoft.com/office/drawing/2014/main" id="{F9A3D590-7781-4D72-A65A-422DA2813566}"/>
              </a:ext>
            </a:extLst>
          </p:cNvPr>
          <p:cNvSpPr/>
          <p:nvPr/>
        </p:nvSpPr>
        <p:spPr>
          <a:xfrm>
            <a:off x="6095772" y="5486162"/>
            <a:ext cx="159336" cy="172914"/>
          </a:xfrm>
          <a:prstGeom prst="downArrow">
            <a:avLst>
              <a:gd name="adj1" fmla="val 23712"/>
              <a:gd name="adj2" fmla="val 50000"/>
            </a:avLst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18" name="Рисунок 17" descr="Предупреждение">
            <a:extLst>
              <a:ext uri="{FF2B5EF4-FFF2-40B4-BE49-F238E27FC236}">
                <a16:creationId xmlns:a16="http://schemas.microsoft.com/office/drawing/2014/main" id="{74DA379C-BE39-4B6E-BB9E-AE476A353CB8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5178323" y="7162512"/>
            <a:ext cx="193963" cy="193963"/>
          </a:xfrm>
          <a:prstGeom prst="rect">
            <a:avLst/>
          </a:prstGeom>
        </p:spPr>
      </p:pic>
      <p:pic>
        <p:nvPicPr>
          <p:cNvPr id="7" name="Рисунок 6" descr="Пейзаж фермы">
            <a:extLst>
              <a:ext uri="{FF2B5EF4-FFF2-40B4-BE49-F238E27FC236}">
                <a16:creationId xmlns:a16="http://schemas.microsoft.com/office/drawing/2014/main" id="{CF7F99C9-B524-4464-A76B-84EEA0F801BC}"/>
              </a:ext>
            </a:extLst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7"/>
              </a:ext>
            </a:extLst>
          </a:blip>
          <a:stretch>
            <a:fillRect/>
          </a:stretch>
        </p:blipFill>
        <p:spPr>
          <a:xfrm>
            <a:off x="4087091" y="5365671"/>
            <a:ext cx="240982" cy="240982"/>
          </a:xfrm>
          <a:prstGeom prst="rect">
            <a:avLst/>
          </a:prstGeom>
        </p:spPr>
      </p:pic>
      <p:pic>
        <p:nvPicPr>
          <p:cNvPr id="17" name="Рисунок 16" descr="Монеты">
            <a:extLst>
              <a:ext uri="{FF2B5EF4-FFF2-40B4-BE49-F238E27FC236}">
                <a16:creationId xmlns:a16="http://schemas.microsoft.com/office/drawing/2014/main" id="{6CBB0F07-53BD-4CAD-8333-36E0D5A4C7F2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9"/>
              </a:ext>
            </a:extLst>
          </a:blip>
          <a:stretch>
            <a:fillRect/>
          </a:stretch>
        </p:blipFill>
        <p:spPr>
          <a:xfrm>
            <a:off x="1883127" y="5393423"/>
            <a:ext cx="265653" cy="265653"/>
          </a:xfrm>
          <a:prstGeom prst="rect">
            <a:avLst/>
          </a:prstGeom>
        </p:spPr>
      </p:pic>
      <p:pic>
        <p:nvPicPr>
          <p:cNvPr id="21" name="Рисунок 20" descr="Рубль">
            <a:extLst>
              <a:ext uri="{FF2B5EF4-FFF2-40B4-BE49-F238E27FC236}">
                <a16:creationId xmlns:a16="http://schemas.microsoft.com/office/drawing/2014/main" id="{5E0D18B2-BBE8-4039-8B7C-F20135664186}"/>
              </a:ext>
            </a:extLst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1"/>
              </a:ext>
            </a:extLst>
          </a:blip>
          <a:stretch>
            <a:fillRect/>
          </a:stretch>
        </p:blipFill>
        <p:spPr>
          <a:xfrm>
            <a:off x="6373092" y="181710"/>
            <a:ext cx="270162" cy="2701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61011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Тема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2076</TotalTime>
  <Words>1318</Words>
  <Application>Microsoft Office PowerPoint</Application>
  <PresentationFormat>Лист A4 (210x297 мм)</PresentationFormat>
  <Paragraphs>99</Paragraphs>
  <Slides>2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9" baseType="lpstr">
      <vt:lpstr>Arial</vt:lpstr>
      <vt:lpstr>Calibri</vt:lpstr>
      <vt:lpstr>Calibri Light</vt:lpstr>
      <vt:lpstr>Tahoma</vt:lpstr>
      <vt:lpstr>Times New Roman</vt:lpstr>
      <vt:lpstr>Wingdings</vt:lpstr>
      <vt:lpstr>Тема Office</vt:lpstr>
      <vt:lpstr>Презентация PowerPoint</vt:lpstr>
      <vt:lpstr>Презентация PowerPoint</vt:lpstr>
    </vt:vector>
  </TitlesOfParts>
  <Company>PNO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Зимнякова Мария Сергеевна</dc:creator>
  <cp:lastModifiedBy>Маркова Ольга Викторовна</cp:lastModifiedBy>
  <cp:revision>168</cp:revision>
  <cp:lastPrinted>2025-01-21T08:58:32Z</cp:lastPrinted>
  <dcterms:created xsi:type="dcterms:W3CDTF">2021-12-06T05:55:28Z</dcterms:created>
  <dcterms:modified xsi:type="dcterms:W3CDTF">2025-01-21T09:14:19Z</dcterms:modified>
</cp:coreProperties>
</file>