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2" autoAdjust="0"/>
  </p:normalViewPr>
  <p:slideViewPr>
    <p:cSldViewPr snapToGrid="0">
      <p:cViewPr>
        <p:scale>
          <a:sx n="80" d="100"/>
          <a:sy n="80" d="100"/>
        </p:scale>
        <p:origin x="2098" y="-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5AC6DBF7-7606-4844-B223-8BDC75D5C3F0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28584"/>
            <a:ext cx="2971800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E23FAFB2-8CB9-46AA-92EF-AE3E3E8E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5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FAFB2-8CB9-46AA-92EF-AE3E3E8EC7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0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6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8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3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4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1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63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0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6167-2FC2-4C91-8650-2BE03F7EC564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ACC3-F42B-4FE3-97A8-4964A89F9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ssluzhba.gov.ru/anticorruption/spravki_bk" TargetMode="External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hyperlink" Target="https://lk.rosreestr.ru/eservices/real-estate-objects-onl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5078" y="1116262"/>
            <a:ext cx="6681954" cy="11132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Декларационная кампания в 2024 году проводится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i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по 27 апреля 2024 года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Муниципальный служащий может представить  уточненные сведения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ОДНОГО месяца</a:t>
            </a:r>
            <a:r>
              <a:rPr lang="ru-RU" sz="1000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30 апреля 2024 года. Представление уточненных сведений предусматривает представление только справки о доходах, расходах, об имуществе и обязательствах имущественного характера, </a:t>
            </a:r>
            <a:r>
              <a:rPr lang="ru-RU" sz="10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которой не отражены или не полностью отражены какие-либо сведения либо имеются ошибки (которые уточняются)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116" y="225957"/>
            <a:ext cx="5822200" cy="86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своевременном и в полном объеме исполнить обязанность по представлению сведений о доходах, расхода</a:t>
            </a:r>
            <a:r>
              <a:rPr lang="ru-RU" sz="12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х, об имуществе и обязательствах имущественного характера за отчетный 2023 год</a:t>
            </a:r>
            <a:endParaRPr lang="ru-RU" sz="1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oogle Shape;23636;p72"/>
          <p:cNvGrpSpPr/>
          <p:nvPr/>
        </p:nvGrpSpPr>
        <p:grpSpPr>
          <a:xfrm>
            <a:off x="235312" y="531673"/>
            <a:ext cx="478945" cy="474743"/>
            <a:chOff x="0" y="0"/>
            <a:chExt cx="386015" cy="38449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Google Shape;23637;p72"/>
            <p:cNvSpPr/>
            <p:nvPr/>
          </p:nvSpPr>
          <p:spPr>
            <a:xfrm>
              <a:off x="189980" y="189980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8" name="Google Shape;23638;p72"/>
            <p:cNvSpPr/>
            <p:nvPr/>
          </p:nvSpPr>
          <p:spPr>
            <a:xfrm>
              <a:off x="0" y="0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9" name="Google Shape;23639;p72"/>
            <p:cNvSpPr/>
            <p:nvPr/>
          </p:nvSpPr>
          <p:spPr>
            <a:xfrm>
              <a:off x="28390" y="28391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0" name="Google Shape;23640;p72"/>
            <p:cNvSpPr/>
            <p:nvPr/>
          </p:nvSpPr>
          <p:spPr>
            <a:xfrm>
              <a:off x="217217" y="218738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1" name="Google Shape;23641;p72"/>
            <p:cNvSpPr/>
            <p:nvPr/>
          </p:nvSpPr>
          <p:spPr>
            <a:xfrm>
              <a:off x="228961" y="219105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2" name="Google Shape;23642;p72"/>
            <p:cNvSpPr/>
            <p:nvPr/>
          </p:nvSpPr>
          <p:spPr>
            <a:xfrm>
              <a:off x="300476" y="300476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3" name="Google Shape;23643;p72"/>
            <p:cNvSpPr/>
            <p:nvPr/>
          </p:nvSpPr>
          <p:spPr>
            <a:xfrm>
              <a:off x="278901" y="280317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4" name="Google Shape;23644;p72"/>
            <p:cNvSpPr/>
            <p:nvPr/>
          </p:nvSpPr>
          <p:spPr>
            <a:xfrm>
              <a:off x="83625" y="56755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  <p:sp>
          <p:nvSpPr>
            <p:cNvPr id="15" name="Google Shape;23645;p72"/>
            <p:cNvSpPr/>
            <p:nvPr/>
          </p:nvSpPr>
          <p:spPr>
            <a:xfrm>
              <a:off x="110496" y="165364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grpFill/>
            <a:ln>
              <a:solidFill>
                <a:schemeClr val="accent2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20" y="2836084"/>
            <a:ext cx="1992296" cy="149989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763" y="2709503"/>
            <a:ext cx="2229259" cy="430841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269" y="2822108"/>
            <a:ext cx="2076627" cy="26659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96" y="2325365"/>
            <a:ext cx="1981619" cy="49054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013" y="2313307"/>
            <a:ext cx="1554615" cy="39868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26" y="2301588"/>
            <a:ext cx="2013355" cy="536226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34035" y="2396800"/>
            <a:ext cx="1981619" cy="348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ОРГАН, В КОТОРЫЙ  ПРЕДСТАВЛЯЮТСЯ СВЕДЕНИЯ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42344" y="2423133"/>
            <a:ext cx="1079929" cy="22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КОГО И КЕМ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17419" y="2373945"/>
            <a:ext cx="2134024" cy="438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КАКОЙ ОТЧЕТНЫЙ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ПЕРИОД/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7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КАКУЮ ОТЧЕТНУЮ ДАТУ?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1396" y="3279718"/>
            <a:ext cx="198689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В отдел муниципальной службы и кадров Совета депутатов города Новосибирска </a:t>
            </a:r>
          </a:p>
          <a:p>
            <a:pPr marL="228600" indent="-228600" algn="ctr">
              <a:buAutoNum type="arabicParenR"/>
            </a:pPr>
            <a:endParaRPr lang="ru-RU" sz="11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878" y="2934676"/>
            <a:ext cx="311905" cy="379013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253686" y="3257187"/>
            <a:ext cx="225724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На себя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Супругу (а)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Несовершеннолетнего ребенка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248476" y="2804050"/>
            <a:ext cx="361047" cy="433566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2368007" y="3966905"/>
            <a:ext cx="2098243" cy="310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Муниципальными служащими 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Совета депутатов города Новосибирска,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включенными в соответствующий перечень</a:t>
            </a:r>
            <a:r>
              <a:rPr lang="ru-RU" sz="900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соответствии с частью 1 статьи 15 Федерального закона от 02.03.2007 № 25-ФЗ «О муниципальной службе в Российской Федерации»</a:t>
            </a:r>
            <a:endParaRPr lang="ru-RU" sz="1000" i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распоряжением председателя Совета депутатов города Новосибирска </a:t>
            </a:r>
            <a:r>
              <a:rPr lang="ru-RU" sz="9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20.12.2023  № 433-ок</a:t>
            </a:r>
            <a:r>
              <a:rPr lang="ru-RU" sz="9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9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представляются с учетом семейного положения, в котором находился служащий по состоянию на отчетную дату (31.12.2023).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900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2302" y="2884616"/>
            <a:ext cx="313625" cy="319304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4510932" y="3264946"/>
            <a:ext cx="2432640" cy="98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2023 года по 31 декабря 2023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500" b="1" i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Отчетная дата –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i="1" u="sng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 декабря 2023 года </a:t>
            </a:r>
            <a:r>
              <a:rPr lang="ru-RU" sz="1000" b="1" i="1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8" y="4819883"/>
            <a:ext cx="2164386" cy="5009917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04268">
            <a:off x="322647" y="4463327"/>
            <a:ext cx="1554615" cy="277072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 rot="21085741">
            <a:off x="531530" y="4476514"/>
            <a:ext cx="1136850" cy="224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КАКОЙ ФОРМЕ</a:t>
            </a:r>
            <a:r>
              <a:rPr lang="en-US" sz="8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24599" y="5110890"/>
            <a:ext cx="2316005" cy="52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форме справки, утвержденной Указом Президента РФ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900" b="1" i="1" dirty="0">
                <a:solidFill>
                  <a:srgbClr val="00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23 июня 2014 года № 460</a:t>
            </a:r>
            <a:endParaRPr lang="ru-RU" sz="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5344" y="5639817"/>
            <a:ext cx="2201493" cy="4062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версия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специа-льного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программного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обеспе-чения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«Справки БК»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2.5.5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31.</a:t>
            </a:r>
            <a:r>
              <a:rPr lang="en-US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</a:t>
            </a:r>
            <a:r>
              <a:rPr lang="ru-RU" sz="10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размещена по адресам</a:t>
            </a:r>
            <a:r>
              <a:rPr lang="ru-RU" sz="1000" u="sng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R="3810" algn="just">
              <a:lnSpc>
                <a:spcPct val="107000"/>
              </a:lnSpc>
              <a:spcAft>
                <a:spcPts val="0"/>
              </a:spcAft>
            </a:pPr>
            <a:endParaRPr lang="ru-RU" sz="500" u="sng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</a:t>
            </a:r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http://www.kremlin.ru/structure/additional/12</a:t>
            </a:r>
            <a:endParaRPr lang="ru-RU" sz="5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2)https://gossluzhba.gov.ru/anticorruption/spravki_bk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endParaRPr lang="ru-RU" sz="5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обеспечения полноты и корректности представляемых сведений необходимо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новой версии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программы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открыть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за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отчетный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 и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внести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неё соответствующие </a:t>
            </a:r>
            <a:r>
              <a:rPr lang="ru-RU" sz="1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коррективы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</a:t>
            </a:r>
          </a:p>
          <a:p>
            <a:pPr marR="3810" algn="just">
              <a:lnSpc>
                <a:spcPct val="107000"/>
              </a:lnSpc>
            </a:pPr>
            <a:r>
              <a:rPr lang="ru-RU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Нахождение служащего в отпуске, временная </a:t>
            </a:r>
            <a:r>
              <a:rPr lang="ru-RU" sz="10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нетрудос-пособность</a:t>
            </a:r>
            <a:r>
              <a:rPr lang="ru-RU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иной период неисполнения должностных обязанностей </a:t>
            </a:r>
            <a:r>
              <a:rPr lang="ru-RU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освобождает от обязанности представить Сведения.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518575" y="7156175"/>
            <a:ext cx="2012059" cy="41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i="1" u="sng" dirty="0">
                <a:solidFill>
                  <a:srgbClr val="ED7D3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ОБРАЩАЕМ ВНИМАНИЕ НА СЛЕДУЮЩЕЕ:</a:t>
            </a:r>
            <a:endParaRPr lang="ru-RU" sz="10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368007" y="7566022"/>
            <a:ext cx="4251389" cy="123014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получении дохода от продажи, о приобретении, наличии, об отчуждении в результате безвозмездной сделки 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161290"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i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цифровых прав, включающих одновременно цифровые финансовые активы и иные цифровые права, утилитарных цифровых прав, цифровой валюты</a:t>
            </a:r>
            <a:r>
              <a:rPr 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отражаются в соответствующих разделах Справки: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Стрелка вниз 50"/>
          <p:cNvSpPr/>
          <p:nvPr/>
        </p:nvSpPr>
        <p:spPr>
          <a:xfrm rot="5400000" flipH="1" flipV="1">
            <a:off x="2678662" y="8954179"/>
            <a:ext cx="291304" cy="502834"/>
          </a:xfrm>
          <a:prstGeom prst="downArrow">
            <a:avLst/>
          </a:prstGeom>
          <a:solidFill>
            <a:schemeClr val="accent2">
              <a:alpha val="89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075731" y="8838451"/>
            <a:ext cx="3675712" cy="73429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1,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 2, 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подразделах 3.3., 3.4.,3.5. раздела 3,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разделе 7</a:t>
            </a:r>
            <a:endParaRPr lang="ru-RU" sz="1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1126" y="4259391"/>
            <a:ext cx="2171277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*сведения представляются за отчетный период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1, 2, 7 Справки</a:t>
            </a:r>
          </a:p>
          <a:p>
            <a:pPr algn="ctr">
              <a:spcAft>
                <a:spcPts val="0"/>
              </a:spcAft>
            </a:pPr>
            <a:endParaRPr lang="ru-RU" sz="500" b="1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**сведения представляются на отчетную дату –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3, 4, 5, 6 Справки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6B7EC8C-F862-47A7-A24B-EBC4DF301C49}"/>
              </a:ext>
            </a:extLst>
          </p:cNvPr>
          <p:cNvSpPr/>
          <p:nvPr/>
        </p:nvSpPr>
        <p:spPr>
          <a:xfrm>
            <a:off x="4744155" y="5538218"/>
            <a:ext cx="1917531" cy="293887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i="1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ЧЕМ РУКОВОДСТВОВАТЬСЯ ПРИ ЗАПОЛНЕНИИ СПРАВКИ?</a:t>
            </a:r>
          </a:p>
        </p:txBody>
      </p: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24BE3B9E-0FEA-40F0-8FBD-5C556D625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938" y="5844160"/>
            <a:ext cx="2076627" cy="163684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F379E36-E3D5-473B-A39A-FFE13694BA1F}"/>
              </a:ext>
            </a:extLst>
          </p:cNvPr>
          <p:cNvSpPr txBox="1"/>
          <p:nvPr/>
        </p:nvSpPr>
        <p:spPr>
          <a:xfrm>
            <a:off x="4608192" y="5954695"/>
            <a:ext cx="20448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b="1" i="1" dirty="0">
                <a:solidFill>
                  <a:srgbClr val="006666"/>
                </a:solidFill>
              </a:rPr>
              <a:t>Методическими рекомендациями по вопросам представления сведений о доходах, расходах, об имуществе и обязательствах имущественного характера и заполнения </a:t>
            </a:r>
            <a:r>
              <a:rPr lang="ru-RU" sz="800" b="1" i="1" dirty="0" err="1">
                <a:solidFill>
                  <a:srgbClr val="006666"/>
                </a:solidFill>
              </a:rPr>
              <a:t>соответст-вующей</a:t>
            </a:r>
            <a:r>
              <a:rPr lang="ru-RU" sz="800" b="1" i="1" dirty="0">
                <a:solidFill>
                  <a:srgbClr val="006666"/>
                </a:solidFill>
              </a:rPr>
              <a:t> формы Справки в 2023 году (за отчетный 2022 год), подготовленными Министерством труда и соц. защиты РФ, </a:t>
            </a:r>
            <a:r>
              <a:rPr lang="ru-RU" sz="800" i="1" dirty="0">
                <a:solidFill>
                  <a:srgbClr val="0070C0"/>
                </a:solidFill>
              </a:rPr>
              <a:t>размещены</a:t>
            </a:r>
            <a:r>
              <a:rPr lang="ru-RU" sz="800" b="1" i="1" dirty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en-US" sz="1000" u="sng" dirty="0">
                <a:solidFill>
                  <a:schemeClr val="accent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https://mintrud.gov.ru/ministry/programms/anticorruption/9/5</a:t>
            </a:r>
            <a:endParaRPr lang="ru-RU" sz="1000" u="sng" dirty="0">
              <a:solidFill>
                <a:schemeClr val="accent5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Рисунок 19" descr="Сирена">
            <a:extLst>
              <a:ext uri="{FF2B5EF4-FFF2-40B4-BE49-F238E27FC236}">
                <a16:creationId xmlns:a16="http://schemas.microsoft.com/office/drawing/2014/main" id="{86717B96-FA02-43FE-8B5C-752DFEC75BF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55931" y="9354389"/>
            <a:ext cx="436704" cy="436704"/>
          </a:xfrm>
          <a:prstGeom prst="rect">
            <a:avLst/>
          </a:prstGeom>
        </p:spPr>
      </p:pic>
      <p:pic>
        <p:nvPicPr>
          <p:cNvPr id="21" name="Рисунок 20" descr="Маркетинг">
            <a:extLst>
              <a:ext uri="{FF2B5EF4-FFF2-40B4-BE49-F238E27FC236}">
                <a16:creationId xmlns:a16="http://schemas.microsoft.com/office/drawing/2014/main" id="{5071E0B7-87D4-4A03-AF68-D5F16126A2B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40825" y="7127652"/>
            <a:ext cx="422385" cy="422385"/>
          </a:xfrm>
          <a:prstGeom prst="rect">
            <a:avLst/>
          </a:prstGeom>
        </p:spPr>
      </p:pic>
      <p:pic>
        <p:nvPicPr>
          <p:cNvPr id="23" name="Рисунок 22" descr="Целевая аудитория">
            <a:extLst>
              <a:ext uri="{FF2B5EF4-FFF2-40B4-BE49-F238E27FC236}">
                <a16:creationId xmlns:a16="http://schemas.microsoft.com/office/drawing/2014/main" id="{4E11ECDD-5D16-47F1-BBAD-391E53FA74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30573" y="3830327"/>
            <a:ext cx="554182" cy="55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3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дпись 14"/>
          <p:cNvSpPr txBox="1">
            <a:spLocks noChangeArrowheads="1"/>
          </p:cNvSpPr>
          <p:nvPr/>
        </p:nvSpPr>
        <p:spPr bwMode="auto">
          <a:xfrm>
            <a:off x="153527" y="5452734"/>
            <a:ext cx="2081802" cy="43160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altLang="ru-RU" sz="1100" b="1" dirty="0">
                <a:solidFill>
                  <a:srgbClr val="ED7D3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Раздел 1 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9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При заполнении данного раздела Справки не следует </a:t>
            </a:r>
            <a:r>
              <a:rPr lang="ru-RU" altLang="ru-RU" sz="900" dirty="0" err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руковод-ствоваться</a:t>
            </a:r>
            <a:r>
              <a:rPr lang="ru-RU" altLang="ru-RU" sz="9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только содержанием термина «Доход», определенным в статье 41 Налогового кодекса РФ, поскольку в целях представления сведений </a:t>
            </a:r>
            <a:r>
              <a:rPr lang="ru-RU" altLang="ru-RU" sz="900" b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под «доходом» применяется более широкое понятие. </a:t>
            </a:r>
            <a:endParaRPr lang="ru-RU" altLang="ru-RU" sz="10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Полученные доходы указы-</a:t>
            </a:r>
            <a:r>
              <a:rPr lang="ru-RU" alt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ваются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без вычета налога!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6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Поможет при заполнении раздела: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https//lkfl2.nalog.ru/</a:t>
            </a:r>
            <a:r>
              <a:rPr lang="en-US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lkfl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Портал «Госуслуги» 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www.gosuslufi.ru/)/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Мобильные приложения банков</a:t>
            </a:r>
            <a:endParaRPr lang="ru-RU" altLang="ru-RU" sz="500" b="1" dirty="0">
              <a:solidFill>
                <a:srgbClr val="0066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Необходимо сохранять договоры купли-продаж </a:t>
            </a:r>
            <a:r>
              <a:rPr lang="ru-RU" altLang="ru-RU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ru-RU" sz="800" i="1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сумма дохода от реализации недвижимого имущества, транспортных средств и иного имущества указывается в соответствии с подтверждающими документами</a:t>
            </a:r>
            <a:r>
              <a:rPr lang="ru-RU" altLang="ru-RU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6" name="Надпись 585"/>
          <p:cNvSpPr txBox="1">
            <a:spLocks noChangeArrowheads="1"/>
          </p:cNvSpPr>
          <p:nvPr/>
        </p:nvSpPr>
        <p:spPr bwMode="auto">
          <a:xfrm>
            <a:off x="2277545" y="5642447"/>
            <a:ext cx="2215905" cy="412629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15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</a:t>
            </a:r>
            <a:r>
              <a:rPr kumimoji="0" lang="ru-RU" altLang="ru-RU" sz="115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kumimoji="0" lang="ru-RU" altLang="ru-RU" sz="1150" b="0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altLang="ru-RU" sz="115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Характеристики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объектов недвижимого и 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движимого имущества должны быть </a:t>
            </a:r>
            <a:r>
              <a:rPr lang="ru-RU" altLang="ru-RU" sz="9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указаны</a:t>
            </a:r>
            <a:r>
              <a:rPr lang="ru-RU" alt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точном соответствии с информацией, содержащейся в документах о правах на них </a:t>
            </a: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(выписка из ЕГРН: номер записи и дата, паспорт транспортного средства и т.д.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lvl="0" indent="85725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Указанные сведения м</a:t>
            </a:r>
            <a:r>
              <a:rPr lang="en-US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гут быть получены через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Интернет сайт Росреестра (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  <a:hlinkClick r:id="rId2" tooltip="https://lk.rosreestr.ru/eservices/real-estate-objects-onli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https://lk.rosreestr.ru/eservices/real-estate-objects-online</a:t>
            </a:r>
            <a:r>
              <a:rPr 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ru-RU" altLang="ru-RU" sz="10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Личный кабинет 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налогопла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тельщика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https//lkfl2.nalog.ru/</a:t>
            </a:r>
            <a:r>
              <a:rPr lang="en-US" altLang="ru-RU" sz="1000" dirty="0" err="1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lkfl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b="1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Портал «Госуслуги» (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https</a:t>
            </a:r>
            <a:r>
              <a:rPr lang="ru-RU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ru-RU" sz="1000" dirty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www.gosuslufi.ru/)/</a:t>
            </a:r>
            <a:endParaRPr lang="ru-RU" sz="400" b="1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Указываются ВСЕ объекты недвижимости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95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принадлежащие</a:t>
            </a:r>
            <a:r>
              <a:rPr lang="ru-RU" sz="9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служащему, его супруге (супругу) и (или) несовершеннолетним детям </a:t>
            </a:r>
            <a:r>
              <a:rPr lang="ru-RU" sz="950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праве собственности</a:t>
            </a:r>
            <a:r>
              <a:rPr lang="ru-RU" sz="9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950" b="1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незави-симо</a:t>
            </a:r>
            <a:r>
              <a:rPr lang="ru-RU" sz="9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того, когда они были приобретены, в каком регионе РФ или в каком государстве зарегистрированы</a:t>
            </a:r>
            <a:r>
              <a:rPr lang="ru-RU" sz="95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700" dirty="0">
              <a:solidFill>
                <a:srgbClr val="00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Надпись 59"/>
          <p:cNvSpPr txBox="1">
            <a:spLocks noChangeArrowheads="1"/>
          </p:cNvSpPr>
          <p:nvPr/>
        </p:nvSpPr>
        <p:spPr bwMode="auto">
          <a:xfrm>
            <a:off x="431800" y="181709"/>
            <a:ext cx="1878264" cy="27199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ОБРАЩАЕМ ВНИМАНИЕ: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Надпись 608"/>
          <p:cNvSpPr txBox="1">
            <a:spLocks noChangeArrowheads="1"/>
          </p:cNvSpPr>
          <p:nvPr/>
        </p:nvSpPr>
        <p:spPr bwMode="auto">
          <a:xfrm>
            <a:off x="4527979" y="124847"/>
            <a:ext cx="2236567" cy="58025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При заполнении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раздела 4: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kumimoji="0" lang="ru-RU" altLang="ru-RU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указывать, в том числе счета, открытые для погашения кредита;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запрашивать справки (выписки по счетам)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банках и иных кредитных организаций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Указания Банка № 5798-У от 27.05.2021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содержащие сведения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lang="ru-RU" altLang="ru-RU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остатке средств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каждом счете на 31.12.2023;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сумме дохода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капита-лизация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%) за 2023 год по каждому вкладу (счету), в том числе закрытому на 31.12.2023;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2655888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размере обязательства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(оставшегося непогашенным долга) по состоянию на 31.12.2023;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55888" algn="l"/>
              </a:tabLst>
            </a:pP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indent="85725" algn="just" defTabSz="914400">
              <a:buFont typeface="Wingdings" panose="05000000000000000000" pitchFamily="2" charset="2"/>
              <a:buChar char="ü"/>
            </a:pP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движении суммы денежных средств, поступивших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счета за 2023 год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(если ОБЩАЯ сумма таких денежных средств превышает общий доход служащего и его супруги (а) за отчетный период и два предшествующих года (</a:t>
            </a:r>
            <a:r>
              <a:rPr lang="ru-RU" altLang="ru-RU" sz="1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2021, 2021 и 2023 годы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alt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defTabSz="914400"/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счетов в иностранной валюте суммы указываются в рублях по курсу Банка России на отчетную дату. </a:t>
            </a:r>
          </a:p>
        </p:txBody>
      </p:sp>
      <p:sp>
        <p:nvSpPr>
          <p:cNvPr id="13" name="Надпись 582"/>
          <p:cNvSpPr txBox="1">
            <a:spLocks noChangeArrowheads="1"/>
          </p:cNvSpPr>
          <p:nvPr/>
        </p:nvSpPr>
        <p:spPr bwMode="auto">
          <a:xfrm>
            <a:off x="2331474" y="67741"/>
            <a:ext cx="2081801" cy="40091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3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разделе 2</a:t>
            </a:r>
            <a:r>
              <a:rPr kumimoji="0" lang="ru-RU" altLang="ru-RU" sz="1000" b="1" i="1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расходы отражаются ЕСЛИ: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в 2023 году служащим, его супругой(ом) и (или) несовершеннолетним ребенком 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СОВЕРШЕНА(Ы) СДЕЛКА(И)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капита-лах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организаций), </a:t>
            </a:r>
            <a:r>
              <a:rPr lang="ru-RU" altLang="ru-RU" sz="10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цифровых финансовых активов, цифро-вой валюты</a:t>
            </a:r>
            <a:endParaRPr lang="ru-RU" altLang="ru-RU" sz="1000" b="1" dirty="0">
              <a:solidFill>
                <a:srgbClr val="C00000"/>
              </a:solidFill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+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сумма сделок 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ПРЕВЫШАЕТ общий доход служащего и его супруги (супруга) </a:t>
            </a:r>
            <a:r>
              <a:rPr kumimoji="0" lang="ru-RU" altLang="ru-RU" sz="1000" b="1" i="0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ТРИ последних года</a:t>
            </a:r>
            <a:r>
              <a:rPr kumimoji="0" lang="ru-RU" altLang="ru-RU" sz="10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предшествующих отчетному периоду (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за 2020, 2021, 2022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годы).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Надпись 60"/>
          <p:cNvSpPr txBox="1">
            <a:spLocks noChangeArrowheads="1"/>
          </p:cNvSpPr>
          <p:nvPr/>
        </p:nvSpPr>
        <p:spPr bwMode="auto">
          <a:xfrm>
            <a:off x="166899" y="517199"/>
            <a:ext cx="2074621" cy="48625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8572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1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kumimoji="0" lang="ru-RU" altLang="ru-RU" sz="11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Титульный лист      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lang="ru-RU" altLang="ru-RU" sz="10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1) Фамилия, имя, отчество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паспорт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свиде-тельство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о рождении,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адрес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места регистрации и про-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живания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– указываются на дату представления Справки!  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2) При наличии временной регистрации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ее адрес указывается в СПО «Справки БК» – в графе «Доп. информация». В случае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служащий, член семьи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не проживает по адресу места регистрации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в СПО «Справки БК» – в графе «Доп. информация»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указывается адрес фактического </a:t>
            </a:r>
            <a:r>
              <a:rPr lang="ru-RU" alt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прожи-вания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Если Сведения представ-</a:t>
            </a:r>
            <a:r>
              <a:rPr lang="ru-RU" sz="1000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ляются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в отношении несовершеннолетнего ре-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бенка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то в графе «род занятий»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рекомендуется указывать </a:t>
            </a:r>
            <a:r>
              <a:rPr lang="ru-RU" sz="1000" b="1" dirty="0" err="1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образова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-тельную организацию, </a:t>
            </a:r>
            <a:r>
              <a:rPr lang="ru-RU" sz="1000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обучающимся которой он является, </a:t>
            </a:r>
            <a:r>
              <a:rPr lang="ru-RU" sz="1000" b="1" dirty="0">
                <a:solidFill>
                  <a:srgbClr val="0066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или «находится на домашнем воспитании».</a:t>
            </a:r>
          </a:p>
          <a:p>
            <a:pPr marR="0" lvl="0" indent="85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55888" algn="l"/>
              </a:tabLst>
            </a:pPr>
            <a:endParaRPr lang="ru-RU" sz="1000" b="1" dirty="0">
              <a:solidFill>
                <a:srgbClr val="0066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Надпись 604"/>
          <p:cNvSpPr txBox="1">
            <a:spLocks noChangeArrowheads="1"/>
          </p:cNvSpPr>
          <p:nvPr/>
        </p:nvSpPr>
        <p:spPr bwMode="auto">
          <a:xfrm>
            <a:off x="2318265" y="4453876"/>
            <a:ext cx="2132970" cy="1124452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В этом случае - 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к </a:t>
            </a:r>
            <a:r>
              <a:rPr lang="ru-RU" altLang="ru-RU" sz="900" b="1" dirty="0"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С</a:t>
            </a:r>
            <a:r>
              <a:rPr kumimoji="0" lang="ru-RU" altLang="ru-RU" sz="9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правке прилагаются ВСЕ документы, подтверждающие совершение сделки!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5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900" i="1" dirty="0">
                <a:latin typeface="Tahoma" panose="020B0604030504040204" pitchFamily="34" charset="0"/>
                <a:cs typeface="Tahoma" panose="020B0604030504040204" pitchFamily="34" charset="0"/>
              </a:rPr>
              <a:t>(договор купли-продажи, кредитный договор, выписка ЕГРН и т.д.)</a:t>
            </a:r>
            <a:endParaRPr kumimoji="0" lang="ru-RU" altLang="ru-RU" sz="9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Надпись 605"/>
          <p:cNvSpPr txBox="1">
            <a:spLocks noChangeArrowheads="1"/>
          </p:cNvSpPr>
          <p:nvPr/>
        </p:nvSpPr>
        <p:spPr bwMode="auto">
          <a:xfrm>
            <a:off x="4535666" y="6187653"/>
            <a:ext cx="2235516" cy="388706"/>
          </a:xfrm>
          <a:prstGeom prst="rect">
            <a:avLst/>
          </a:prstGeom>
          <a:solidFill>
            <a:srgbClr val="ED7D31">
              <a:alpha val="41176"/>
            </a:srgbClr>
          </a:solidFill>
          <a:ln w="9525">
            <a:solidFill>
              <a:srgbClr val="00666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Заполняется графа 6 раздела 4 Справки</a:t>
            </a:r>
            <a:endParaRPr kumimoji="0" lang="ru-RU" altLang="ru-RU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Google Shape;768;p37"/>
          <p:cNvSpPr/>
          <p:nvPr/>
        </p:nvSpPr>
        <p:spPr>
          <a:xfrm>
            <a:off x="160709" y="172195"/>
            <a:ext cx="267643" cy="271990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ru-RU"/>
          </a:p>
        </p:txBody>
      </p:sp>
      <p:sp>
        <p:nvSpPr>
          <p:cNvPr id="48" name="Rectangle 67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0" name="Rectangle 79"/>
          <p:cNvSpPr>
            <a:spLocks noChangeArrowheads="1"/>
          </p:cNvSpPr>
          <p:nvPr/>
        </p:nvSpPr>
        <p:spPr bwMode="auto">
          <a:xfrm>
            <a:off x="0" y="7143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F05526-955F-407B-BFD0-61CE691C3D7C}"/>
              </a:ext>
            </a:extLst>
          </p:cNvPr>
          <p:cNvSpPr/>
          <p:nvPr/>
        </p:nvSpPr>
        <p:spPr>
          <a:xfrm>
            <a:off x="4555881" y="6692168"/>
            <a:ext cx="2208665" cy="3076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655888" algn="l"/>
              </a:tabLst>
            </a:pPr>
            <a:r>
              <a:rPr lang="ru-RU" altLang="ru-RU" sz="115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ru-RU" altLang="ru-RU" sz="900" b="1" dirty="0">
                <a:solidFill>
                  <a:srgbClr val="ED7D3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Подписанную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СОБСТВЕН-НОРУЧНО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(на последней странице)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Справку необходимо</a:t>
            </a:r>
            <a:r>
              <a:rPr lang="ru-RU" alt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распечатать и подписать в течение одного дня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(одной датой).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допускаются дефекты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печати в виде полос, пятен (при дефектах картриджа принтера).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рекомендуется осуществлять подмену листов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Справки, листами, напечатан-</a:t>
            </a:r>
            <a:r>
              <a:rPr lang="ru-RU" altLang="ru-RU" sz="1000" dirty="0" err="1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ными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иной момент времени. Справки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следует прошивать и фиксировать 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скрепкой.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Печать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Справки рекомендуется </a:t>
            </a:r>
            <a:r>
              <a:rPr lang="ru-RU" altLang="ru-RU" sz="1000" b="1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на одной стороне листа</a:t>
            </a:r>
            <a:r>
              <a:rPr lang="ru-RU" altLang="ru-RU" sz="1000" dirty="0">
                <a:solidFill>
                  <a:srgbClr val="00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9" name="Стрелка вниз 2082">
            <a:extLst>
              <a:ext uri="{FF2B5EF4-FFF2-40B4-BE49-F238E27FC236}">
                <a16:creationId xmlns:a16="http://schemas.microsoft.com/office/drawing/2014/main" id="{CFC16AA7-5505-43D0-B8BE-F1F6E9DA2E43}"/>
              </a:ext>
            </a:extLst>
          </p:cNvPr>
          <p:cNvSpPr/>
          <p:nvPr/>
        </p:nvSpPr>
        <p:spPr>
          <a:xfrm>
            <a:off x="3263645" y="4166991"/>
            <a:ext cx="217457" cy="24366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Лампочка и шестеренка">
            <a:extLst>
              <a:ext uri="{FF2B5EF4-FFF2-40B4-BE49-F238E27FC236}">
                <a16:creationId xmlns:a16="http://schemas.microsoft.com/office/drawing/2014/main" id="{C86956A6-21C8-4423-9997-A4C2EACFA6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71191" y="264870"/>
            <a:ext cx="435084" cy="351657"/>
          </a:xfrm>
          <a:prstGeom prst="rect">
            <a:avLst/>
          </a:prstGeom>
        </p:spPr>
      </p:pic>
      <p:sp>
        <p:nvSpPr>
          <p:cNvPr id="22" name="Стрелка вниз 2082">
            <a:extLst>
              <a:ext uri="{FF2B5EF4-FFF2-40B4-BE49-F238E27FC236}">
                <a16:creationId xmlns:a16="http://schemas.microsoft.com/office/drawing/2014/main" id="{F9A3D590-7781-4D72-A65A-422DA2813566}"/>
              </a:ext>
            </a:extLst>
          </p:cNvPr>
          <p:cNvSpPr/>
          <p:nvPr/>
        </p:nvSpPr>
        <p:spPr>
          <a:xfrm>
            <a:off x="5540856" y="5936292"/>
            <a:ext cx="210809" cy="24249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Документ">
            <a:extLst>
              <a:ext uri="{FF2B5EF4-FFF2-40B4-BE49-F238E27FC236}">
                <a16:creationId xmlns:a16="http://schemas.microsoft.com/office/drawing/2014/main" id="{CAEBA915-0C38-4E37-B009-8B33FA567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4480" y="9230704"/>
            <a:ext cx="434554" cy="434554"/>
          </a:xfrm>
          <a:prstGeom prst="rect">
            <a:avLst/>
          </a:prstGeom>
        </p:spPr>
      </p:pic>
      <p:pic>
        <p:nvPicPr>
          <p:cNvPr id="7" name="Рисунок 6" descr="Монеты">
            <a:extLst>
              <a:ext uri="{FF2B5EF4-FFF2-40B4-BE49-F238E27FC236}">
                <a16:creationId xmlns:a16="http://schemas.microsoft.com/office/drawing/2014/main" id="{C9A55D97-85B0-403C-B4A6-26268AAE80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99200" y="5479818"/>
            <a:ext cx="465342" cy="465342"/>
          </a:xfrm>
          <a:prstGeom prst="rect">
            <a:avLst/>
          </a:prstGeom>
        </p:spPr>
      </p:pic>
      <p:pic>
        <p:nvPicPr>
          <p:cNvPr id="10" name="Рисунок 9" descr="Карандаш">
            <a:extLst>
              <a:ext uri="{FF2B5EF4-FFF2-40B4-BE49-F238E27FC236}">
                <a16:creationId xmlns:a16="http://schemas.microsoft.com/office/drawing/2014/main" id="{633D1A57-89E6-43E6-952F-CC080698CB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21691" y="9241208"/>
            <a:ext cx="434554" cy="43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01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1754</TotalTime>
  <Words>1122</Words>
  <Application>Microsoft Office PowerPoint</Application>
  <PresentationFormat>Лист A4 (210x297 мм)</PresentationFormat>
  <Paragraphs>98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Ольга Маркова</cp:lastModifiedBy>
  <cp:revision>127</cp:revision>
  <cp:lastPrinted>2024-02-06T04:40:10Z</cp:lastPrinted>
  <dcterms:created xsi:type="dcterms:W3CDTF">2021-12-06T05:55:28Z</dcterms:created>
  <dcterms:modified xsi:type="dcterms:W3CDTF">2024-02-28T11:55:43Z</dcterms:modified>
</cp:coreProperties>
</file>