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4" r:id="rId4"/>
    <p:sldId id="266" r:id="rId5"/>
  </p:sldIdLst>
  <p:sldSz cx="8999538" cy="899953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9BD"/>
    <a:srgbClr val="FFCC2C"/>
    <a:srgbClr val="FE5A1A"/>
    <a:srgbClr val="AABFF7"/>
    <a:srgbClr val="0033CC"/>
    <a:srgbClr val="40D3F8"/>
    <a:srgbClr val="F0BBEB"/>
    <a:srgbClr val="D8AFDB"/>
    <a:srgbClr val="F6C35C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6" d="100"/>
          <a:sy n="66" d="100"/>
        </p:scale>
        <p:origin x="198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966" y="1472842"/>
            <a:ext cx="7649607" cy="3133172"/>
          </a:xfrm>
        </p:spPr>
        <p:txBody>
          <a:bodyPr anchor="b"/>
          <a:lstStyle>
            <a:lvl1pPr algn="ctr">
              <a:defRPr sz="590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4942" y="4726842"/>
            <a:ext cx="6749654" cy="2172804"/>
          </a:xfrm>
        </p:spPr>
        <p:txBody>
          <a:bodyPr/>
          <a:lstStyle>
            <a:lvl1pPr marL="0" indent="0" algn="ctr">
              <a:buNone/>
              <a:defRPr sz="2362"/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B0B1-0239-42F1-AA15-485349081D34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CB33-FB58-474B-9815-A764ECA30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482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B0B1-0239-42F1-AA15-485349081D34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CB33-FB58-474B-9815-A764ECA30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548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0295" y="479142"/>
            <a:ext cx="1940525" cy="762669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8719" y="479142"/>
            <a:ext cx="5709082" cy="762669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B0B1-0239-42F1-AA15-485349081D34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CB33-FB58-474B-9815-A764ECA30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9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B0B1-0239-42F1-AA15-485349081D34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CB33-FB58-474B-9815-A764ECA30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68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031" y="2243638"/>
            <a:ext cx="7762102" cy="3743557"/>
          </a:xfrm>
        </p:spPr>
        <p:txBody>
          <a:bodyPr anchor="b"/>
          <a:lstStyle>
            <a:lvl1pPr>
              <a:defRPr sz="590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031" y="6022610"/>
            <a:ext cx="7762102" cy="1968648"/>
          </a:xfrm>
        </p:spPr>
        <p:txBody>
          <a:bodyPr/>
          <a:lstStyle>
            <a:lvl1pPr marL="0" indent="0">
              <a:buNone/>
              <a:defRPr sz="2362">
                <a:solidFill>
                  <a:schemeClr val="tx1"/>
                </a:solidFill>
              </a:defRPr>
            </a:lvl1pPr>
            <a:lvl2pPr marL="449976" indent="0">
              <a:buNone/>
              <a:defRPr sz="1968">
                <a:solidFill>
                  <a:schemeClr val="tx1">
                    <a:tint val="75000"/>
                  </a:schemeClr>
                </a:solidFill>
              </a:defRPr>
            </a:lvl2pPr>
            <a:lvl3pPr marL="899952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3pPr>
            <a:lvl4pPr marL="1349929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4pPr>
            <a:lvl5pPr marL="1799905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5pPr>
            <a:lvl6pPr marL="2249881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6pPr>
            <a:lvl7pPr marL="2699857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7pPr>
            <a:lvl8pPr marL="314983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8pPr>
            <a:lvl9pPr marL="359981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B0B1-0239-42F1-AA15-485349081D34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CB33-FB58-474B-9815-A764ECA30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200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8718" y="2395710"/>
            <a:ext cx="3824804" cy="571012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016" y="2395710"/>
            <a:ext cx="3824804" cy="571012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B0B1-0239-42F1-AA15-485349081D34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CB33-FB58-474B-9815-A764ECA30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510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0" y="479144"/>
            <a:ext cx="7762102" cy="173949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891" y="2206137"/>
            <a:ext cx="3807226" cy="1081194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891" y="3287331"/>
            <a:ext cx="3807226" cy="48351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6017" y="2206137"/>
            <a:ext cx="3825976" cy="1081194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6017" y="3287331"/>
            <a:ext cx="3825976" cy="48351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B0B1-0239-42F1-AA15-485349081D34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CB33-FB58-474B-9815-A764ECA30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886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B0B1-0239-42F1-AA15-485349081D34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CB33-FB58-474B-9815-A764ECA30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45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B0B1-0239-42F1-AA15-485349081D34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CB33-FB58-474B-9815-A764ECA30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202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599969"/>
            <a:ext cx="2902585" cy="2099892"/>
          </a:xfrm>
        </p:spPr>
        <p:txBody>
          <a:bodyPr anchor="b"/>
          <a:lstStyle>
            <a:lvl1pPr>
              <a:defRPr sz="314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976" y="1295769"/>
            <a:ext cx="4556016" cy="6395505"/>
          </a:xfrm>
        </p:spPr>
        <p:txBody>
          <a:bodyPr/>
          <a:lstStyle>
            <a:lvl1pPr>
              <a:defRPr sz="3149"/>
            </a:lvl1pPr>
            <a:lvl2pPr>
              <a:defRPr sz="2756"/>
            </a:lvl2pPr>
            <a:lvl3pPr>
              <a:defRPr sz="2362"/>
            </a:lvl3pPr>
            <a:lvl4pPr>
              <a:defRPr sz="1968"/>
            </a:lvl4pPr>
            <a:lvl5pPr>
              <a:defRPr sz="1968"/>
            </a:lvl5pPr>
            <a:lvl6pPr>
              <a:defRPr sz="1968"/>
            </a:lvl6pPr>
            <a:lvl7pPr>
              <a:defRPr sz="1968"/>
            </a:lvl7pPr>
            <a:lvl8pPr>
              <a:defRPr sz="1968"/>
            </a:lvl8pPr>
            <a:lvl9pPr>
              <a:defRPr sz="1968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2699862"/>
            <a:ext cx="2902585" cy="5001827"/>
          </a:xfr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B0B1-0239-42F1-AA15-485349081D34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CB33-FB58-474B-9815-A764ECA30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618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599969"/>
            <a:ext cx="2902585" cy="2099892"/>
          </a:xfrm>
        </p:spPr>
        <p:txBody>
          <a:bodyPr anchor="b"/>
          <a:lstStyle>
            <a:lvl1pPr>
              <a:defRPr sz="314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25976" y="1295769"/>
            <a:ext cx="4556016" cy="6395505"/>
          </a:xfrm>
        </p:spPr>
        <p:txBody>
          <a:bodyPr anchor="t"/>
          <a:lstStyle>
            <a:lvl1pPr marL="0" indent="0">
              <a:buNone/>
              <a:defRPr sz="3149"/>
            </a:lvl1pPr>
            <a:lvl2pPr marL="449976" indent="0">
              <a:buNone/>
              <a:defRPr sz="2756"/>
            </a:lvl2pPr>
            <a:lvl3pPr marL="899952" indent="0">
              <a:buNone/>
              <a:defRPr sz="2362"/>
            </a:lvl3pPr>
            <a:lvl4pPr marL="1349929" indent="0">
              <a:buNone/>
              <a:defRPr sz="1968"/>
            </a:lvl4pPr>
            <a:lvl5pPr marL="1799905" indent="0">
              <a:buNone/>
              <a:defRPr sz="1968"/>
            </a:lvl5pPr>
            <a:lvl6pPr marL="2249881" indent="0">
              <a:buNone/>
              <a:defRPr sz="1968"/>
            </a:lvl6pPr>
            <a:lvl7pPr marL="2699857" indent="0">
              <a:buNone/>
              <a:defRPr sz="1968"/>
            </a:lvl7pPr>
            <a:lvl8pPr marL="3149834" indent="0">
              <a:buNone/>
              <a:defRPr sz="1968"/>
            </a:lvl8pPr>
            <a:lvl9pPr marL="3599810" indent="0">
              <a:buNone/>
              <a:defRPr sz="1968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2699862"/>
            <a:ext cx="2902585" cy="5001827"/>
          </a:xfr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FB0B1-0239-42F1-AA15-485349081D34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CB33-FB58-474B-9815-A764ECA30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790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8718" y="479144"/>
            <a:ext cx="7762102" cy="1739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718" y="2395710"/>
            <a:ext cx="7762102" cy="5710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8718" y="8341240"/>
            <a:ext cx="2024896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FB0B1-0239-42F1-AA15-485349081D34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1097" y="8341240"/>
            <a:ext cx="3037344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55924" y="8341240"/>
            <a:ext cx="2024896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6CB33-FB58-474B-9815-A764ECA30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678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99952" rtl="0" eaLnBrk="1" latinLnBrk="0" hangingPunct="1">
        <a:lnSpc>
          <a:spcPct val="90000"/>
        </a:lnSpc>
        <a:spcBef>
          <a:spcPct val="0"/>
        </a:spcBef>
        <a:buNone/>
        <a:defRPr sz="43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4988" indent="-224988" algn="l" defTabSz="899952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2756" kern="1200">
          <a:solidFill>
            <a:schemeClr val="tx1"/>
          </a:solidFill>
          <a:latin typeface="+mn-lt"/>
          <a:ea typeface="+mn-ea"/>
          <a:cs typeface="+mn-cs"/>
        </a:defRPr>
      </a:lvl1pPr>
      <a:lvl2pPr marL="674964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2pPr>
      <a:lvl3pPr marL="1124941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3pPr>
      <a:lvl4pPr marL="1574917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2024893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474869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924846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374822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824798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1pPr>
      <a:lvl2pPr marL="449976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899952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349929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1799905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249881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699857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149834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59981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7" Type="http://schemas.openxmlformats.org/officeDocument/2006/relationships/image" Target="../media/image16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7" Type="http://schemas.openxmlformats.org/officeDocument/2006/relationships/image" Target="../media/image6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ямоугольник 36"/>
          <p:cNvSpPr/>
          <p:nvPr/>
        </p:nvSpPr>
        <p:spPr>
          <a:xfrm>
            <a:off x="1560845" y="6926139"/>
            <a:ext cx="7470845" cy="450000"/>
          </a:xfrm>
          <a:prstGeom prst="rect">
            <a:avLst/>
          </a:prstGeom>
          <a:solidFill>
            <a:srgbClr val="F0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687801" y="4113124"/>
            <a:ext cx="6175325" cy="450000"/>
          </a:xfrm>
          <a:prstGeom prst="rect">
            <a:avLst/>
          </a:prstGeom>
          <a:solidFill>
            <a:srgbClr val="40D3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19570" y="110319"/>
            <a:ext cx="81123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КАКИЕ ЗАПРЕТЫ, ОГРАНИЧЕНИЯ и ТРЕБОВАНИЯ </a:t>
            </a:r>
            <a:r>
              <a:rPr lang="ru-RU" sz="4400" b="1" dirty="0">
                <a:solidFill>
                  <a:srgbClr val="FE5A1A"/>
                </a:solidFill>
                <a:effectLst>
                  <a:outerShdw blurRad="12700" dist="63500" dir="2700000" algn="tl">
                    <a:srgbClr val="000000"/>
                  </a:outerShdw>
                </a:effectLst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ПРЕДУСМОТРЕНЫ</a:t>
            </a:r>
          </a:p>
        </p:txBody>
      </p:sp>
      <p:sp>
        <p:nvSpPr>
          <p:cNvPr id="16" name="Овал 15"/>
          <p:cNvSpPr/>
          <p:nvPr/>
        </p:nvSpPr>
        <p:spPr>
          <a:xfrm>
            <a:off x="7599211" y="3742101"/>
            <a:ext cx="1170284" cy="1182729"/>
          </a:xfrm>
          <a:prstGeom prst="ellipse">
            <a:avLst/>
          </a:prstGeom>
          <a:solidFill>
            <a:srgbClr val="40D3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754082" y="3763755"/>
            <a:ext cx="1170284" cy="1182729"/>
          </a:xfrm>
          <a:prstGeom prst="ellipse">
            <a:avLst/>
          </a:prstGeom>
          <a:solidFill>
            <a:srgbClr val="40D3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7863127" y="3481604"/>
            <a:ext cx="7422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>
                <a:solidFill>
                  <a:schemeClr val="bg1"/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lang="ru-RU" sz="9600" dirty="0">
              <a:solidFill>
                <a:schemeClr val="bg1"/>
              </a:solidFill>
            </a:endParaRPr>
          </a:p>
        </p:txBody>
      </p:sp>
      <p:pic>
        <p:nvPicPr>
          <p:cNvPr id="14" name="Рисунок 13" descr="Кассовый аппарат">
            <a:extLst>
              <a:ext uri="{FF2B5EF4-FFF2-40B4-BE49-F238E27FC236}">
                <a16:creationId xmlns:a16="http://schemas.microsoft.com/office/drawing/2014/main" id="{FB6030F1-0E97-4DD0-9383-FEC63CAF8F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4896" y="3923612"/>
            <a:ext cx="863013" cy="863013"/>
          </a:xfrm>
          <a:prstGeom prst="rect">
            <a:avLst/>
          </a:prstGeom>
        </p:spPr>
      </p:pic>
      <p:sp>
        <p:nvSpPr>
          <p:cNvPr id="20" name="Овал 19"/>
          <p:cNvSpPr/>
          <p:nvPr/>
        </p:nvSpPr>
        <p:spPr>
          <a:xfrm>
            <a:off x="744767" y="6536021"/>
            <a:ext cx="1170284" cy="1182729"/>
          </a:xfrm>
          <a:prstGeom prst="ellipse">
            <a:avLst/>
          </a:prstGeom>
          <a:solidFill>
            <a:srgbClr val="F0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965265" y="6281740"/>
            <a:ext cx="7422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>
                <a:solidFill>
                  <a:schemeClr val="bg1"/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ru-RU" sz="9600" dirty="0">
              <a:solidFill>
                <a:schemeClr val="bg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7599211" y="6520642"/>
            <a:ext cx="1170284" cy="1182729"/>
          </a:xfrm>
          <a:prstGeom prst="ellipse">
            <a:avLst/>
          </a:prstGeom>
          <a:solidFill>
            <a:srgbClr val="F0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639643" y="2237145"/>
            <a:ext cx="8301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effectLst>
                  <a:outerShdw blurRad="38100" dist="63500" dir="2700000" algn="tl">
                    <a:schemeClr val="tx1"/>
                  </a:outerShdw>
                </a:effectLst>
                <a:latin typeface="Segoe Script" panose="020B0504020000000003" pitchFamily="34" charset="0"/>
              </a:rPr>
              <a:t>для муниципального служащего</a:t>
            </a:r>
          </a:p>
        </p:txBody>
      </p:sp>
      <p:sp>
        <p:nvSpPr>
          <p:cNvPr id="27" name="Прямоугольник 26"/>
          <p:cNvSpPr/>
          <p:nvPr/>
        </p:nvSpPr>
        <p:spPr>
          <a:xfrm rot="10800000">
            <a:off x="2055025" y="3551510"/>
            <a:ext cx="5441489" cy="1569660"/>
          </a:xfrm>
          <a:prstGeom prst="rect">
            <a:avLst/>
          </a:prstGeom>
          <a:solidFill>
            <a:srgbClr val="40D3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157720" y="3780749"/>
            <a:ext cx="52773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Candara" panose="020E0502030303020204" pitchFamily="34" charset="0"/>
                <a:ea typeface="Microsoft YaHei" panose="020B0503020204020204" pitchFamily="34" charset="-122"/>
                <a:cs typeface="Tahoma" panose="020B0604030504040204" pitchFamily="34" charset="0"/>
              </a:rPr>
              <a:t>Заниматься </a:t>
            </a:r>
            <a:r>
              <a:rPr lang="ru-RU" sz="2200" b="1" dirty="0">
                <a:solidFill>
                  <a:srgbClr val="FE5A1A"/>
                </a:solidFill>
                <a:latin typeface="Candara" panose="020E0502030303020204" pitchFamily="34" charset="0"/>
                <a:ea typeface="Microsoft YaHei" panose="020B0503020204020204" pitchFamily="34" charset="-122"/>
                <a:cs typeface="Tahoma" panose="020B0604030504040204" pitchFamily="34" charset="0"/>
              </a:rPr>
              <a:t>предпринимательской деятельностью </a:t>
            </a:r>
            <a:r>
              <a:rPr lang="ru-RU" sz="2200" b="1" dirty="0">
                <a:solidFill>
                  <a:schemeClr val="bg1"/>
                </a:solidFill>
                <a:latin typeface="Candara" panose="020E0502030303020204" pitchFamily="34" charset="0"/>
                <a:ea typeface="Microsoft YaHei" panose="020B0503020204020204" pitchFamily="34" charset="-122"/>
                <a:cs typeface="Tahoma" panose="020B0604030504040204" pitchFamily="34" charset="0"/>
              </a:rPr>
              <a:t>лично или через доверенных лиц</a:t>
            </a:r>
            <a:endParaRPr lang="ru-RU" sz="2200" b="1" strike="sngStrike" dirty="0">
              <a:solidFill>
                <a:schemeClr val="bg1"/>
              </a:solidFill>
              <a:latin typeface="Candara" panose="020E0502030303020204" pitchFamily="34" charset="0"/>
              <a:ea typeface="Microsoft YaHei" panose="020B0503020204020204" pitchFamily="34" charset="-122"/>
              <a:cs typeface="Tahoma" panose="020B060403050404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 rot="10800000">
            <a:off x="2017749" y="5651869"/>
            <a:ext cx="5478765" cy="2951035"/>
          </a:xfrm>
          <a:prstGeom prst="rect">
            <a:avLst/>
          </a:prstGeom>
          <a:solidFill>
            <a:srgbClr val="F0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2414590" y="5896281"/>
            <a:ext cx="4586559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Candara" panose="020E0502030303020204" pitchFamily="34" charset="0"/>
                <a:ea typeface="Microsoft YaHei" panose="020B0503020204020204" pitchFamily="34" charset="-122"/>
                <a:cs typeface="Tahoma" panose="020B0604030504040204" pitchFamily="34" charset="0"/>
              </a:rPr>
              <a:t>Выполнять иную оплачиваемую работу, </a:t>
            </a:r>
            <a:r>
              <a:rPr lang="ru-RU" sz="2200" b="1" dirty="0">
                <a:solidFill>
                  <a:srgbClr val="FE5A1A"/>
                </a:solidFill>
                <a:latin typeface="Candara" panose="020E0502030303020204" pitchFamily="34" charset="0"/>
                <a:ea typeface="Microsoft YaHei" panose="020B0503020204020204" pitchFamily="34" charset="-122"/>
                <a:cs typeface="Tahoma" panose="020B0604030504040204" pitchFamily="34" charset="0"/>
              </a:rPr>
              <a:t>если это не повлечет конфликт интересов.</a:t>
            </a:r>
          </a:p>
          <a:p>
            <a:pPr algn="ctr"/>
            <a:r>
              <a:rPr lang="ru-RU" sz="2200" b="1" dirty="0">
                <a:solidFill>
                  <a:schemeClr val="bg1"/>
                </a:solidFill>
                <a:latin typeface="Candara" panose="020E0502030303020204" pitchFamily="34" charset="0"/>
                <a:ea typeface="Microsoft YaHei" panose="020B0503020204020204" pitchFamily="34" charset="-122"/>
                <a:cs typeface="Tahoma" panose="020B0604030504040204" pitchFamily="34" charset="0"/>
              </a:rPr>
              <a:t>О любой оплачиваемой работе необходимо уведомить представителя нанимателя до ее выполнения заблаговременно </a:t>
            </a:r>
          </a:p>
        </p:txBody>
      </p:sp>
      <p:sp>
        <p:nvSpPr>
          <p:cNvPr id="34" name="Прямоугольник 33"/>
          <p:cNvSpPr/>
          <p:nvPr/>
        </p:nvSpPr>
        <p:spPr>
          <a:xfrm rot="5400000">
            <a:off x="399213" y="5540384"/>
            <a:ext cx="1873264" cy="450000"/>
          </a:xfrm>
          <a:prstGeom prst="rect">
            <a:avLst/>
          </a:prstGeom>
          <a:solidFill>
            <a:srgbClr val="40D3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ручной ввод 10"/>
          <p:cNvSpPr/>
          <p:nvPr/>
        </p:nvSpPr>
        <p:spPr>
          <a:xfrm>
            <a:off x="1110845" y="5509301"/>
            <a:ext cx="450000" cy="1192715"/>
          </a:xfrm>
          <a:prstGeom prst="flowChartManualInput">
            <a:avLst/>
          </a:prstGeom>
          <a:solidFill>
            <a:srgbClr val="F0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 descr="Деньги">
            <a:extLst>
              <a:ext uri="{FF2B5EF4-FFF2-40B4-BE49-F238E27FC236}">
                <a16:creationId xmlns:a16="http://schemas.microsoft.com/office/drawing/2014/main" id="{6FB2D2CC-F1E3-406D-9B72-EC46E35FB5A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15128" y="6597345"/>
            <a:ext cx="938450" cy="938450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2157721" y="3385300"/>
            <a:ext cx="1331788" cy="356801"/>
          </a:xfrm>
          <a:prstGeom prst="rect">
            <a:avLst/>
          </a:prstGeom>
          <a:solidFill>
            <a:srgbClr val="FE5A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2200515" y="3363645"/>
            <a:ext cx="124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Candara" panose="020E0502030303020204" pitchFamily="34" charset="0"/>
                <a:ea typeface="Microsoft YaHei" panose="020B0503020204020204" pitchFamily="34" charset="-122"/>
                <a:cs typeface="Tahoma" panose="020B0604030504040204" pitchFamily="34" charset="0"/>
              </a:rPr>
              <a:t>ЗАПРЕТ</a:t>
            </a:r>
            <a:endParaRPr lang="ru-RU" sz="2000" b="1" strike="sngStrike" dirty="0">
              <a:solidFill>
                <a:schemeClr val="bg1"/>
              </a:solidFill>
              <a:latin typeface="Candara" panose="020E0502030303020204" pitchFamily="34" charset="0"/>
              <a:ea typeface="Microsoft YaHei" panose="020B0503020204020204" pitchFamily="34" charset="-122"/>
              <a:cs typeface="Tahoma" panose="020B060403050404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157720" y="5470541"/>
            <a:ext cx="1682759" cy="356801"/>
          </a:xfrm>
          <a:prstGeom prst="rect">
            <a:avLst/>
          </a:prstGeom>
          <a:solidFill>
            <a:srgbClr val="FE5A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1959481" y="5448886"/>
            <a:ext cx="20792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Candara" panose="020E0502030303020204" pitchFamily="34" charset="0"/>
                <a:ea typeface="Microsoft YaHei" panose="020B0503020204020204" pitchFamily="34" charset="-122"/>
                <a:cs typeface="Tahoma" panose="020B0604030504040204" pitchFamily="34" charset="0"/>
              </a:rPr>
              <a:t>ВОЗМОЖНО</a:t>
            </a:r>
            <a:endParaRPr lang="ru-RU" sz="2000" b="1" strike="sngStrike" dirty="0">
              <a:solidFill>
                <a:schemeClr val="bg1"/>
              </a:solidFill>
              <a:latin typeface="Candara" panose="020E0502030303020204" pitchFamily="34" charset="0"/>
              <a:ea typeface="Microsoft YaHei" panose="020B0503020204020204" pitchFamily="34" charset="-122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504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Прямоугольник 62"/>
          <p:cNvSpPr/>
          <p:nvPr/>
        </p:nvSpPr>
        <p:spPr>
          <a:xfrm>
            <a:off x="1187222" y="1090024"/>
            <a:ext cx="7892232" cy="450000"/>
          </a:xfrm>
          <a:prstGeom prst="rect">
            <a:avLst/>
          </a:prstGeom>
          <a:solidFill>
            <a:srgbClr val="222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1108038" y="3749128"/>
            <a:ext cx="6621922" cy="450000"/>
          </a:xfrm>
          <a:prstGeom prst="rect">
            <a:avLst/>
          </a:prstGeom>
          <a:solidFill>
            <a:srgbClr val="AABF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-179069" y="6926400"/>
            <a:ext cx="8258061" cy="450000"/>
          </a:xfrm>
          <a:prstGeom prst="rect">
            <a:avLst/>
          </a:prstGeom>
          <a:solidFill>
            <a:srgbClr val="FFC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371214" y="3379385"/>
            <a:ext cx="1170284" cy="1182729"/>
          </a:xfrm>
          <a:prstGeom prst="ellipse">
            <a:avLst/>
          </a:prstGeom>
          <a:solidFill>
            <a:srgbClr val="AABF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7453561" y="3313454"/>
            <a:ext cx="1170284" cy="1182729"/>
          </a:xfrm>
          <a:prstGeom prst="ellipse">
            <a:avLst/>
          </a:prstGeom>
          <a:solidFill>
            <a:srgbClr val="AABF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371214" y="6553835"/>
            <a:ext cx="1170284" cy="1182729"/>
          </a:xfrm>
          <a:prstGeom prst="ellipse">
            <a:avLst/>
          </a:prstGeom>
          <a:solidFill>
            <a:srgbClr val="FFC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385852" y="724329"/>
            <a:ext cx="1170284" cy="1182729"/>
          </a:xfrm>
          <a:prstGeom prst="ellipse">
            <a:avLst/>
          </a:prstGeom>
          <a:solidFill>
            <a:srgbClr val="222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21199" y="6260212"/>
            <a:ext cx="6696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>
                <a:solidFill>
                  <a:schemeClr val="bg1"/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ru-RU" sz="8800" dirty="0">
              <a:solidFill>
                <a:schemeClr val="bg1"/>
              </a:solidFill>
            </a:endParaRPr>
          </a:p>
        </p:txBody>
      </p:sp>
      <p:pic>
        <p:nvPicPr>
          <p:cNvPr id="17" name="Рисунок 16" descr="Социальная сеть">
            <a:extLst>
              <a:ext uri="{FF2B5EF4-FFF2-40B4-BE49-F238E27FC236}">
                <a16:creationId xmlns:a16="http://schemas.microsoft.com/office/drawing/2014/main" id="{8B46B382-1DB2-494B-9DDA-4CD096AB53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6257" y="3414884"/>
            <a:ext cx="1049473" cy="1049473"/>
          </a:xfrm>
          <a:prstGeom prst="rect">
            <a:avLst/>
          </a:prstGeom>
        </p:spPr>
      </p:pic>
      <p:sp>
        <p:nvSpPr>
          <p:cNvPr id="30" name="Овал 29"/>
          <p:cNvSpPr/>
          <p:nvPr/>
        </p:nvSpPr>
        <p:spPr>
          <a:xfrm>
            <a:off x="7457484" y="6553835"/>
            <a:ext cx="1170284" cy="1182729"/>
          </a:xfrm>
          <a:prstGeom prst="ellipse">
            <a:avLst/>
          </a:prstGeom>
          <a:solidFill>
            <a:srgbClr val="FFC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7463315" y="724329"/>
            <a:ext cx="1170284" cy="1182729"/>
          </a:xfrm>
          <a:prstGeom prst="ellipse">
            <a:avLst/>
          </a:prstGeom>
          <a:solidFill>
            <a:srgbClr val="222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ручной ввод 28"/>
          <p:cNvSpPr/>
          <p:nvPr/>
        </p:nvSpPr>
        <p:spPr>
          <a:xfrm rot="5400000">
            <a:off x="-460242" y="6570186"/>
            <a:ext cx="450000" cy="1173702"/>
          </a:xfrm>
          <a:prstGeom prst="flowChartManualInput">
            <a:avLst/>
          </a:prstGeom>
          <a:solidFill>
            <a:srgbClr val="F0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 rot="10800000">
            <a:off x="1665347" y="5785723"/>
            <a:ext cx="5656371" cy="2990625"/>
          </a:xfrm>
          <a:prstGeom prst="rect">
            <a:avLst/>
          </a:prstGeom>
          <a:solidFill>
            <a:srgbClr val="FFC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1762145" y="6006873"/>
            <a:ext cx="545793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0033CC"/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Бывший муниципальный служащий</a:t>
            </a:r>
            <a:r>
              <a:rPr lang="ru-RU" sz="2200" b="1" dirty="0">
                <a:solidFill>
                  <a:schemeClr val="bg1"/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/>
            <a:r>
              <a:rPr lang="ru-RU" sz="2200" b="1" dirty="0">
                <a:solidFill>
                  <a:schemeClr val="bg1"/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течение 2-х лет после увольнения </a:t>
            </a:r>
            <a:r>
              <a:rPr lang="ru-RU" sz="2200" b="1" dirty="0">
                <a:solidFill>
                  <a:srgbClr val="FE5A1A"/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может </a:t>
            </a:r>
            <a:r>
              <a:rPr lang="ru-RU" sz="2200" b="1" dirty="0">
                <a:solidFill>
                  <a:schemeClr val="bg1"/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свободно трудоустраиваться в организации, в отношении которых он осуществлял управленческие функции </a:t>
            </a:r>
            <a:r>
              <a:rPr lang="ru-RU" sz="2200" b="1" dirty="0">
                <a:solidFill>
                  <a:srgbClr val="FE5A1A"/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(для этого необходимо получить согласие комиссии по конфликту интересов)</a:t>
            </a:r>
          </a:p>
        </p:txBody>
      </p:sp>
      <p:pic>
        <p:nvPicPr>
          <p:cNvPr id="31" name="Рисунок 30" descr="Ежедневник">
            <a:extLst>
              <a:ext uri="{FF2B5EF4-FFF2-40B4-BE49-F238E27FC236}">
                <a16:creationId xmlns:a16="http://schemas.microsoft.com/office/drawing/2014/main" id="{08F9AB03-644C-45FB-B81C-D3DB19C5F9E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556384" y="6662880"/>
            <a:ext cx="964637" cy="964637"/>
          </a:xfrm>
          <a:prstGeom prst="rect">
            <a:avLst/>
          </a:prstGeom>
        </p:spPr>
      </p:pic>
      <p:sp>
        <p:nvSpPr>
          <p:cNvPr id="39" name="Прямоугольник 38"/>
          <p:cNvSpPr/>
          <p:nvPr/>
        </p:nvSpPr>
        <p:spPr>
          <a:xfrm rot="10800000">
            <a:off x="1665346" y="2517288"/>
            <a:ext cx="5656371" cy="2957244"/>
          </a:xfrm>
          <a:prstGeom prst="rect">
            <a:avLst/>
          </a:prstGeom>
          <a:solidFill>
            <a:srgbClr val="AABF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1752854" y="2699198"/>
            <a:ext cx="545793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E5A1A"/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Принимать в связи с исполнением должностных обязанностей подарки </a:t>
            </a:r>
          </a:p>
          <a:p>
            <a:pPr algn="ctr"/>
            <a:r>
              <a:rPr lang="ru-RU" sz="2200" b="1" dirty="0">
                <a:solidFill>
                  <a:schemeClr val="bg1"/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иные вознаграждения </a:t>
            </a:r>
          </a:p>
          <a:p>
            <a:pPr algn="ctr"/>
            <a:r>
              <a:rPr lang="ru-RU" sz="2200" b="1" dirty="0">
                <a:solidFill>
                  <a:schemeClr val="bg1"/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sz="2200" b="1" dirty="0">
                <a:solidFill>
                  <a:srgbClr val="FE5A1A"/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исключением </a:t>
            </a:r>
            <a:r>
              <a:rPr lang="ru-RU" sz="2200" b="1" dirty="0">
                <a:solidFill>
                  <a:schemeClr val="bg1"/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подарков, полученных в связи со служебными командировками, протокольными, иными официальными мероприятиями, о получении которых необходимо уведомить)</a:t>
            </a:r>
          </a:p>
        </p:txBody>
      </p:sp>
      <p:sp>
        <p:nvSpPr>
          <p:cNvPr id="44" name="Прямоугольник 43"/>
          <p:cNvSpPr/>
          <p:nvPr/>
        </p:nvSpPr>
        <p:spPr>
          <a:xfrm rot="5400000">
            <a:off x="7123359" y="4776129"/>
            <a:ext cx="1873264" cy="450000"/>
          </a:xfrm>
          <a:prstGeom prst="rect">
            <a:avLst/>
          </a:prstGeom>
          <a:solidFill>
            <a:srgbClr val="AABF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Блок-схема: ручной ввод 44"/>
          <p:cNvSpPr/>
          <p:nvPr/>
        </p:nvSpPr>
        <p:spPr>
          <a:xfrm>
            <a:off x="7834990" y="5454172"/>
            <a:ext cx="450000" cy="1192300"/>
          </a:xfrm>
          <a:prstGeom prst="flowChartManualInput">
            <a:avLst/>
          </a:prstGeom>
          <a:solidFill>
            <a:srgbClr val="FFC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 rot="5400000">
            <a:off x="25590" y="1689626"/>
            <a:ext cx="1873264" cy="450000"/>
          </a:xfrm>
          <a:prstGeom prst="rect">
            <a:avLst/>
          </a:prstGeom>
          <a:solidFill>
            <a:srgbClr val="222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Блок-схема: ручной ввод 46"/>
          <p:cNvSpPr/>
          <p:nvPr/>
        </p:nvSpPr>
        <p:spPr>
          <a:xfrm>
            <a:off x="737222" y="2362815"/>
            <a:ext cx="450000" cy="1121049"/>
          </a:xfrm>
          <a:prstGeom prst="flowChartManualInput">
            <a:avLst/>
          </a:prstGeom>
          <a:solidFill>
            <a:srgbClr val="AABF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1770020" y="5606763"/>
            <a:ext cx="1913142" cy="356801"/>
          </a:xfrm>
          <a:prstGeom prst="rect">
            <a:avLst/>
          </a:prstGeom>
          <a:solidFill>
            <a:srgbClr val="FE5A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1706976" y="5585108"/>
            <a:ext cx="20381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Candara" panose="020E0502030303020204" pitchFamily="34" charset="0"/>
                <a:ea typeface="Microsoft YaHei" panose="020B0503020204020204" pitchFamily="34" charset="-122"/>
                <a:cs typeface="Tahoma" panose="020B0604030504040204" pitchFamily="34" charset="0"/>
              </a:rPr>
              <a:t>ОГРАНИЧЕНИЕ</a:t>
            </a:r>
            <a:endParaRPr lang="ru-RU" sz="2000" b="1" strike="sngStrike" dirty="0">
              <a:solidFill>
                <a:schemeClr val="bg1"/>
              </a:solidFill>
              <a:latin typeface="Candara" panose="020E0502030303020204" pitchFamily="34" charset="0"/>
              <a:ea typeface="Microsoft YaHei" panose="020B0503020204020204" pitchFamily="34" charset="-122"/>
              <a:cs typeface="Tahoma" panose="020B0604030504040204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770020" y="2362815"/>
            <a:ext cx="1331788" cy="356801"/>
          </a:xfrm>
          <a:prstGeom prst="rect">
            <a:avLst/>
          </a:prstGeom>
          <a:solidFill>
            <a:srgbClr val="FE5A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1812814" y="2341160"/>
            <a:ext cx="124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Candara" panose="020E0502030303020204" pitchFamily="34" charset="0"/>
                <a:ea typeface="Microsoft YaHei" panose="020B0503020204020204" pitchFamily="34" charset="-122"/>
                <a:cs typeface="Tahoma" panose="020B0604030504040204" pitchFamily="34" charset="0"/>
              </a:rPr>
              <a:t>ЗАПРЕТ</a:t>
            </a:r>
            <a:endParaRPr lang="ru-RU" sz="2000" b="1" strike="sngStrike" dirty="0">
              <a:solidFill>
                <a:schemeClr val="bg1"/>
              </a:solidFill>
              <a:latin typeface="Candara" panose="020E0502030303020204" pitchFamily="34" charset="0"/>
              <a:ea typeface="Microsoft YaHei" panose="020B0503020204020204" pitchFamily="34" charset="-122"/>
              <a:cs typeface="Tahom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07197" y="3025854"/>
            <a:ext cx="6696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>
                <a:solidFill>
                  <a:schemeClr val="bg1"/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ru-RU" sz="8800" dirty="0">
              <a:solidFill>
                <a:schemeClr val="bg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 rot="10800000">
            <a:off x="1665346" y="374776"/>
            <a:ext cx="5656371" cy="1873742"/>
          </a:xfrm>
          <a:prstGeom prst="rect">
            <a:avLst/>
          </a:prstGeom>
          <a:solidFill>
            <a:srgbClr val="222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TextBox 57"/>
          <p:cNvSpPr txBox="1"/>
          <p:nvPr/>
        </p:nvSpPr>
        <p:spPr>
          <a:xfrm>
            <a:off x="1812814" y="666893"/>
            <a:ext cx="545793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Владеть </a:t>
            </a:r>
            <a:r>
              <a:rPr lang="ru-RU" sz="2200" b="1" dirty="0">
                <a:solidFill>
                  <a:srgbClr val="AABFF7"/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ценными бумагами</a:t>
            </a:r>
            <a:r>
              <a:rPr lang="ru-RU" sz="2200" b="1" dirty="0">
                <a:solidFill>
                  <a:schemeClr val="bg1"/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если это приводит к конфликту интересов</a:t>
            </a:r>
          </a:p>
          <a:p>
            <a:pPr algn="ctr"/>
            <a:r>
              <a:rPr lang="ru-RU" sz="2200" b="1" dirty="0">
                <a:solidFill>
                  <a:srgbClr val="FE5A1A"/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(в этом случае их необходимо передать </a:t>
            </a:r>
          </a:p>
          <a:p>
            <a:pPr algn="ctr"/>
            <a:r>
              <a:rPr lang="ru-RU" sz="2200" b="1" dirty="0">
                <a:solidFill>
                  <a:srgbClr val="FE5A1A"/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доверительное управление)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1770020" y="219724"/>
            <a:ext cx="1331788" cy="356801"/>
          </a:xfrm>
          <a:prstGeom prst="rect">
            <a:avLst/>
          </a:prstGeom>
          <a:solidFill>
            <a:srgbClr val="FE5A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TextBox 60"/>
          <p:cNvSpPr txBox="1"/>
          <p:nvPr/>
        </p:nvSpPr>
        <p:spPr>
          <a:xfrm>
            <a:off x="1812814" y="198069"/>
            <a:ext cx="124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Candara" panose="020E0502030303020204" pitchFamily="34" charset="0"/>
                <a:ea typeface="Microsoft YaHei" panose="020B0503020204020204" pitchFamily="34" charset="-122"/>
                <a:cs typeface="Tahoma" panose="020B0604030504040204" pitchFamily="34" charset="0"/>
              </a:rPr>
              <a:t>ЗАПРЕТ</a:t>
            </a:r>
            <a:endParaRPr lang="ru-RU" sz="2000" b="1" strike="sngStrike" dirty="0">
              <a:solidFill>
                <a:schemeClr val="bg1"/>
              </a:solidFill>
              <a:latin typeface="Candara" panose="020E0502030303020204" pitchFamily="34" charset="0"/>
              <a:ea typeface="Microsoft YaHei" panose="020B0503020204020204" pitchFamily="34" charset="-122"/>
              <a:cs typeface="Tahom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0761" y="418632"/>
            <a:ext cx="7422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>
                <a:solidFill>
                  <a:schemeClr val="bg1"/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lang="ru-RU" sz="8800" dirty="0">
              <a:solidFill>
                <a:schemeClr val="bg1"/>
              </a:solidFill>
            </a:endParaRPr>
          </a:p>
        </p:txBody>
      </p:sp>
      <p:pic>
        <p:nvPicPr>
          <p:cNvPr id="70" name="Рисунок 69" descr="Подарок">
            <a:extLst>
              <a:ext uri="{FF2B5EF4-FFF2-40B4-BE49-F238E27FC236}">
                <a16:creationId xmlns:a16="http://schemas.microsoft.com/office/drawing/2014/main" id="{2515155E-2450-462D-AFE4-57367AAE55B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73262" y="846206"/>
            <a:ext cx="930882" cy="930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152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Прямоугольник 72"/>
          <p:cNvSpPr/>
          <p:nvPr/>
        </p:nvSpPr>
        <p:spPr>
          <a:xfrm>
            <a:off x="1381571" y="4200809"/>
            <a:ext cx="6250355" cy="450000"/>
          </a:xfrm>
          <a:prstGeom prst="rect">
            <a:avLst/>
          </a:prstGeom>
          <a:solidFill>
            <a:srgbClr val="F0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 rot="5400000">
            <a:off x="32472" y="5554070"/>
            <a:ext cx="1873264" cy="450000"/>
          </a:xfrm>
          <a:prstGeom prst="rect">
            <a:avLst/>
          </a:prstGeom>
          <a:solidFill>
            <a:srgbClr val="F0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Блок-схема: ручной ввод 94"/>
          <p:cNvSpPr/>
          <p:nvPr/>
        </p:nvSpPr>
        <p:spPr>
          <a:xfrm>
            <a:off x="744105" y="5910402"/>
            <a:ext cx="450000" cy="1192715"/>
          </a:xfrm>
          <a:prstGeom prst="flowChartManualInput">
            <a:avLst/>
          </a:prstGeom>
          <a:solidFill>
            <a:srgbClr val="AABF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0" y="1090799"/>
            <a:ext cx="7853081" cy="450000"/>
          </a:xfrm>
          <a:prstGeom prst="rect">
            <a:avLst/>
          </a:prstGeom>
          <a:solidFill>
            <a:srgbClr val="40D3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D3F8"/>
              </a:solidFill>
            </a:endParaRPr>
          </a:p>
        </p:txBody>
      </p:sp>
      <p:sp>
        <p:nvSpPr>
          <p:cNvPr id="59" name="Блок-схема: ручной ввод 58"/>
          <p:cNvSpPr/>
          <p:nvPr/>
        </p:nvSpPr>
        <p:spPr>
          <a:xfrm rot="5400000">
            <a:off x="-418562" y="871740"/>
            <a:ext cx="450000" cy="882130"/>
          </a:xfrm>
          <a:prstGeom prst="flowChartManualInput">
            <a:avLst/>
          </a:prstGeom>
          <a:solidFill>
            <a:srgbClr val="222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 rot="10800000">
            <a:off x="1625451" y="299557"/>
            <a:ext cx="5656371" cy="2265066"/>
          </a:xfrm>
          <a:prstGeom prst="rect">
            <a:avLst/>
          </a:prstGeom>
          <a:solidFill>
            <a:srgbClr val="40D3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TextBox 60"/>
          <p:cNvSpPr txBox="1"/>
          <p:nvPr/>
        </p:nvSpPr>
        <p:spPr>
          <a:xfrm>
            <a:off x="1724025" y="657420"/>
            <a:ext cx="545793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Участвовать в управлении коммерческой или некоммерческой организацией </a:t>
            </a:r>
          </a:p>
          <a:p>
            <a:pPr algn="ctr"/>
            <a:r>
              <a:rPr lang="ru-RU" sz="2200" b="1" dirty="0">
                <a:solidFill>
                  <a:srgbClr val="FE5A1A"/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(за исключением случаев, указанных в</a:t>
            </a:r>
          </a:p>
          <a:p>
            <a:pPr algn="ctr"/>
            <a:r>
              <a:rPr lang="ru-RU" sz="2200" b="1" dirty="0">
                <a:solidFill>
                  <a:srgbClr val="FE5A1A"/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п.3 ч. 1 ст. 14 ФЗ № 25-ФЗ от 02.03.2007)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1730127" y="145084"/>
            <a:ext cx="1331788" cy="356801"/>
          </a:xfrm>
          <a:prstGeom prst="rect">
            <a:avLst/>
          </a:prstGeom>
          <a:solidFill>
            <a:srgbClr val="FE5A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1772921" y="123429"/>
            <a:ext cx="124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Candara" panose="020E0502030303020204" pitchFamily="34" charset="0"/>
                <a:ea typeface="Microsoft YaHei" panose="020B0503020204020204" pitchFamily="34" charset="-122"/>
                <a:cs typeface="Tahoma" panose="020B0604030504040204" pitchFamily="34" charset="0"/>
              </a:rPr>
              <a:t>ЗАПРЕТ</a:t>
            </a:r>
            <a:endParaRPr lang="ru-RU" sz="2000" b="1" strike="sngStrike" dirty="0">
              <a:solidFill>
                <a:schemeClr val="bg1"/>
              </a:solidFill>
              <a:latin typeface="Candara" panose="020E0502030303020204" pitchFamily="34" charset="0"/>
              <a:ea typeface="Microsoft YaHei" panose="020B0503020204020204" pitchFamily="34" charset="-122"/>
              <a:cs typeface="Tahoma" panose="020B0604030504040204" pitchFamily="34" charset="0"/>
            </a:endParaRPr>
          </a:p>
        </p:txBody>
      </p:sp>
      <p:sp>
        <p:nvSpPr>
          <p:cNvPr id="64" name="Овал 63"/>
          <p:cNvSpPr/>
          <p:nvPr/>
        </p:nvSpPr>
        <p:spPr>
          <a:xfrm>
            <a:off x="363365" y="721441"/>
            <a:ext cx="1170284" cy="1182729"/>
          </a:xfrm>
          <a:prstGeom prst="ellipse">
            <a:avLst/>
          </a:prstGeom>
          <a:solidFill>
            <a:srgbClr val="40D3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64185" y="589530"/>
            <a:ext cx="7422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>
                <a:solidFill>
                  <a:schemeClr val="bg1"/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endParaRPr lang="ru-RU" sz="8800" dirty="0">
              <a:solidFill>
                <a:schemeClr val="bg1"/>
              </a:solidFill>
            </a:endParaRPr>
          </a:p>
        </p:txBody>
      </p:sp>
      <p:sp>
        <p:nvSpPr>
          <p:cNvPr id="65" name="Овал 64"/>
          <p:cNvSpPr/>
          <p:nvPr/>
        </p:nvSpPr>
        <p:spPr>
          <a:xfrm>
            <a:off x="7384022" y="724434"/>
            <a:ext cx="1170284" cy="1182729"/>
          </a:xfrm>
          <a:prstGeom prst="ellipse">
            <a:avLst/>
          </a:prstGeom>
          <a:solidFill>
            <a:srgbClr val="40D3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 descr="Фабрика">
            <a:extLst>
              <a:ext uri="{FF2B5EF4-FFF2-40B4-BE49-F238E27FC236}">
                <a16:creationId xmlns:a16="http://schemas.microsoft.com/office/drawing/2014/main" id="{BA03FBA5-3B0B-4BC8-8063-79FA81F641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86817" y="799812"/>
            <a:ext cx="1015333" cy="1015333"/>
          </a:xfrm>
          <a:prstGeom prst="rect">
            <a:avLst/>
          </a:prstGeom>
        </p:spPr>
      </p:pic>
      <p:sp>
        <p:nvSpPr>
          <p:cNvPr id="67" name="Овал 66"/>
          <p:cNvSpPr/>
          <p:nvPr/>
        </p:nvSpPr>
        <p:spPr>
          <a:xfrm>
            <a:off x="7409342" y="3790803"/>
            <a:ext cx="1170284" cy="1182729"/>
          </a:xfrm>
          <a:prstGeom prst="ellipse">
            <a:avLst/>
          </a:prstGeom>
          <a:solidFill>
            <a:srgbClr val="F0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 rot="5400000">
            <a:off x="7051054" y="2452716"/>
            <a:ext cx="1873264" cy="450000"/>
          </a:xfrm>
          <a:prstGeom prst="rect">
            <a:avLst/>
          </a:prstGeom>
          <a:solidFill>
            <a:srgbClr val="40D3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Блок-схема: ручной ввод 68"/>
          <p:cNvSpPr/>
          <p:nvPr/>
        </p:nvSpPr>
        <p:spPr>
          <a:xfrm>
            <a:off x="7762687" y="2809048"/>
            <a:ext cx="450000" cy="1192715"/>
          </a:xfrm>
          <a:prstGeom prst="flowChartManualInput">
            <a:avLst/>
          </a:prstGeom>
          <a:solidFill>
            <a:srgbClr val="F0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 rot="10800000">
            <a:off x="1630999" y="3326353"/>
            <a:ext cx="5650823" cy="2111629"/>
          </a:xfrm>
          <a:prstGeom prst="rect">
            <a:avLst/>
          </a:prstGeom>
          <a:solidFill>
            <a:srgbClr val="F0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TextBox 71"/>
          <p:cNvSpPr txBox="1"/>
          <p:nvPr/>
        </p:nvSpPr>
        <p:spPr>
          <a:xfrm>
            <a:off x="1679612" y="3594611"/>
            <a:ext cx="54993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2229BD"/>
                </a:solidFill>
                <a:latin typeface="Candara" panose="020E0502030303020204" pitchFamily="34" charset="0"/>
                <a:ea typeface="Microsoft YaHei" panose="020B0503020204020204" pitchFamily="34" charset="-122"/>
                <a:cs typeface="Tahoma" panose="020B0604030504040204" pitchFamily="34" charset="0"/>
              </a:rPr>
              <a:t>Выезжать в связи с исполнением должностных обязанностей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  <a:ea typeface="Microsoft YaHei" panose="020B0503020204020204" pitchFamily="34" charset="-122"/>
                <a:cs typeface="Tahoma" panose="020B0604030504040204" pitchFamily="34" charset="0"/>
              </a:rPr>
              <a:t> </a:t>
            </a:r>
            <a:r>
              <a:rPr lang="ru-RU" sz="2200" b="1" dirty="0">
                <a:solidFill>
                  <a:schemeClr val="bg1"/>
                </a:solidFill>
                <a:latin typeface="Candara" panose="020E0502030303020204" pitchFamily="34" charset="0"/>
                <a:ea typeface="Microsoft YaHei" panose="020B0503020204020204" pitchFamily="34" charset="-122"/>
                <a:cs typeface="Tahoma" panose="020B0604030504040204" pitchFamily="34" charset="0"/>
              </a:rPr>
              <a:t>за пределы территории РФ </a:t>
            </a:r>
            <a:r>
              <a:rPr lang="ru-RU" sz="2200" b="1" dirty="0">
                <a:solidFill>
                  <a:srgbClr val="FE5A1A"/>
                </a:solidFill>
                <a:latin typeface="Candara" panose="020E0502030303020204" pitchFamily="34" charset="0"/>
                <a:ea typeface="Microsoft YaHei" panose="020B0503020204020204" pitchFamily="34" charset="-122"/>
                <a:cs typeface="Tahoma" panose="020B0604030504040204" pitchFamily="34" charset="0"/>
              </a:rPr>
              <a:t>за счет средств</a:t>
            </a:r>
            <a:r>
              <a:rPr lang="ru-RU" sz="2200" b="1" dirty="0">
                <a:solidFill>
                  <a:schemeClr val="bg1"/>
                </a:solidFill>
                <a:latin typeface="Candara" panose="020E0502030303020204" pitchFamily="34" charset="0"/>
                <a:ea typeface="Microsoft YaHei" panose="020B0503020204020204" pitchFamily="34" charset="-122"/>
                <a:cs typeface="Tahoma" panose="020B0604030504040204" pitchFamily="34" charset="0"/>
              </a:rPr>
              <a:t> </a:t>
            </a:r>
            <a:r>
              <a:rPr lang="ru-RU" sz="2200" b="1" dirty="0">
                <a:solidFill>
                  <a:srgbClr val="FE5A1A"/>
                </a:solidFill>
                <a:latin typeface="Candara" panose="020E0502030303020204" pitchFamily="34" charset="0"/>
                <a:ea typeface="Microsoft YaHei" panose="020B0503020204020204" pitchFamily="34" charset="-122"/>
                <a:cs typeface="Tahoma" panose="020B0604030504040204" pitchFamily="34" charset="0"/>
              </a:rPr>
              <a:t>физических и юридических лиц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700821" y="3553733"/>
            <a:ext cx="7422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>
                <a:solidFill>
                  <a:schemeClr val="bg1"/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endParaRPr lang="ru-RU" sz="8800" dirty="0">
              <a:solidFill>
                <a:schemeClr val="bg1"/>
              </a:solidFill>
            </a:endParaRPr>
          </a:p>
        </p:txBody>
      </p:sp>
      <p:sp>
        <p:nvSpPr>
          <p:cNvPr id="77" name="Овал 76"/>
          <p:cNvSpPr/>
          <p:nvPr/>
        </p:nvSpPr>
        <p:spPr>
          <a:xfrm>
            <a:off x="367906" y="3839231"/>
            <a:ext cx="1170284" cy="1182729"/>
          </a:xfrm>
          <a:prstGeom prst="ellipse">
            <a:avLst/>
          </a:prstGeom>
          <a:solidFill>
            <a:srgbClr val="F0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7" name="Рисунок 36" descr="Поезд">
            <a:extLst>
              <a:ext uri="{FF2B5EF4-FFF2-40B4-BE49-F238E27FC236}">
                <a16:creationId xmlns:a16="http://schemas.microsoft.com/office/drawing/2014/main" id="{9F4B0D2D-2D79-457F-87EA-FC0E549BDB8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2982" y="3989687"/>
            <a:ext cx="872243" cy="872243"/>
          </a:xfrm>
          <a:prstGeom prst="rect">
            <a:avLst/>
          </a:prstGeom>
        </p:spPr>
      </p:pic>
      <p:sp>
        <p:nvSpPr>
          <p:cNvPr id="81" name="Прямоугольник 80"/>
          <p:cNvSpPr/>
          <p:nvPr/>
        </p:nvSpPr>
        <p:spPr>
          <a:xfrm>
            <a:off x="1756066" y="3161895"/>
            <a:ext cx="1331788" cy="356801"/>
          </a:xfrm>
          <a:prstGeom prst="rect">
            <a:avLst/>
          </a:prstGeom>
          <a:solidFill>
            <a:srgbClr val="FE5A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TextBox 81"/>
          <p:cNvSpPr txBox="1"/>
          <p:nvPr/>
        </p:nvSpPr>
        <p:spPr>
          <a:xfrm>
            <a:off x="1798860" y="3140240"/>
            <a:ext cx="124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Candara" panose="020E0502030303020204" pitchFamily="34" charset="0"/>
                <a:ea typeface="Microsoft YaHei" panose="020B0503020204020204" pitchFamily="34" charset="-122"/>
                <a:cs typeface="Tahoma" panose="020B0604030504040204" pitchFamily="34" charset="0"/>
              </a:rPr>
              <a:t>ЗАПРЕТ</a:t>
            </a:r>
            <a:endParaRPr lang="ru-RU" sz="2000" b="1" strike="sngStrike" dirty="0">
              <a:solidFill>
                <a:schemeClr val="bg1"/>
              </a:solidFill>
              <a:latin typeface="Candara" panose="020E0502030303020204" pitchFamily="34" charset="0"/>
              <a:ea typeface="Microsoft YaHei" panose="020B0503020204020204" pitchFamily="34" charset="-122"/>
              <a:cs typeface="Tahoma" panose="020B0604030504040204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1030172" y="7221757"/>
            <a:ext cx="8167615" cy="450000"/>
          </a:xfrm>
          <a:prstGeom prst="rect">
            <a:avLst/>
          </a:prstGeom>
          <a:solidFill>
            <a:srgbClr val="AABF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Овал 84"/>
          <p:cNvSpPr/>
          <p:nvPr/>
        </p:nvSpPr>
        <p:spPr>
          <a:xfrm>
            <a:off x="389970" y="6855392"/>
            <a:ext cx="1170284" cy="1182729"/>
          </a:xfrm>
          <a:prstGeom prst="ellipse">
            <a:avLst/>
          </a:prstGeom>
          <a:solidFill>
            <a:srgbClr val="AABF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рямоугольник 86"/>
          <p:cNvSpPr/>
          <p:nvPr/>
        </p:nvSpPr>
        <p:spPr>
          <a:xfrm rot="10800000">
            <a:off x="1625451" y="6191770"/>
            <a:ext cx="5656371" cy="2362547"/>
          </a:xfrm>
          <a:prstGeom prst="rect">
            <a:avLst/>
          </a:prstGeom>
          <a:solidFill>
            <a:srgbClr val="AABF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TextBox 87"/>
          <p:cNvSpPr txBox="1"/>
          <p:nvPr/>
        </p:nvSpPr>
        <p:spPr>
          <a:xfrm>
            <a:off x="1772450" y="6554202"/>
            <a:ext cx="545793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2229BD"/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Использовать в целях, не связанных </a:t>
            </a:r>
          </a:p>
          <a:p>
            <a:pPr algn="ctr"/>
            <a:r>
              <a:rPr lang="ru-RU" sz="2200" b="1" dirty="0">
                <a:solidFill>
                  <a:srgbClr val="2229BD"/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исполнением должностных обязанностей,</a:t>
            </a:r>
            <a:r>
              <a:rPr lang="ru-RU" sz="2200" b="1" dirty="0">
                <a:solidFill>
                  <a:schemeClr val="bg1"/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средства материально-технического и иного обеспечения, </a:t>
            </a:r>
          </a:p>
          <a:p>
            <a:pPr algn="ctr"/>
            <a:r>
              <a:rPr lang="ru-RU" sz="2200" b="1" dirty="0">
                <a:solidFill>
                  <a:schemeClr val="bg1"/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 также передавать их другим лицам</a:t>
            </a:r>
          </a:p>
        </p:txBody>
      </p:sp>
      <p:sp>
        <p:nvSpPr>
          <p:cNvPr id="89" name="Прямоугольник 88"/>
          <p:cNvSpPr/>
          <p:nvPr/>
        </p:nvSpPr>
        <p:spPr>
          <a:xfrm>
            <a:off x="1746638" y="6038292"/>
            <a:ext cx="1331788" cy="356801"/>
          </a:xfrm>
          <a:prstGeom prst="rect">
            <a:avLst/>
          </a:prstGeom>
          <a:solidFill>
            <a:srgbClr val="FE5A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TextBox 89"/>
          <p:cNvSpPr txBox="1"/>
          <p:nvPr/>
        </p:nvSpPr>
        <p:spPr>
          <a:xfrm>
            <a:off x="1789432" y="6016637"/>
            <a:ext cx="124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Candara" panose="020E0502030303020204" pitchFamily="34" charset="0"/>
                <a:ea typeface="Microsoft YaHei" panose="020B0503020204020204" pitchFamily="34" charset="-122"/>
                <a:cs typeface="Tahoma" panose="020B0604030504040204" pitchFamily="34" charset="0"/>
              </a:rPr>
              <a:t>ЗАПРЕТ</a:t>
            </a:r>
            <a:endParaRPr lang="ru-RU" sz="2000" b="1" strike="sngStrike" dirty="0">
              <a:solidFill>
                <a:schemeClr val="bg1"/>
              </a:solidFill>
              <a:latin typeface="Candara" panose="020E0502030303020204" pitchFamily="34" charset="0"/>
              <a:ea typeface="Microsoft YaHei" panose="020B0503020204020204" pitchFamily="34" charset="-122"/>
              <a:cs typeface="Tahoma" panose="020B0604030504040204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79166" y="6723481"/>
            <a:ext cx="7422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>
                <a:solidFill>
                  <a:schemeClr val="bg1"/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endParaRPr lang="ru-RU" sz="8800" dirty="0">
              <a:solidFill>
                <a:schemeClr val="bg1"/>
              </a:solidFill>
            </a:endParaRPr>
          </a:p>
        </p:txBody>
      </p:sp>
      <p:sp>
        <p:nvSpPr>
          <p:cNvPr id="92" name="Овал 91"/>
          <p:cNvSpPr/>
          <p:nvPr/>
        </p:nvSpPr>
        <p:spPr>
          <a:xfrm>
            <a:off x="7419055" y="6855391"/>
            <a:ext cx="1170284" cy="1182729"/>
          </a:xfrm>
          <a:prstGeom prst="ellipse">
            <a:avLst/>
          </a:prstGeom>
          <a:solidFill>
            <a:srgbClr val="AABF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8" name="Рисунок 37" descr="Машина">
            <a:extLst>
              <a:ext uri="{FF2B5EF4-FFF2-40B4-BE49-F238E27FC236}">
                <a16:creationId xmlns:a16="http://schemas.microsoft.com/office/drawing/2014/main" id="{77D2A843-DF94-4658-8AE8-80FE33675B3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44564" y="6989474"/>
            <a:ext cx="919265" cy="919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412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Прямоугольник 95"/>
          <p:cNvSpPr/>
          <p:nvPr/>
        </p:nvSpPr>
        <p:spPr>
          <a:xfrm rot="5400000">
            <a:off x="13620" y="2232227"/>
            <a:ext cx="1873264" cy="450000"/>
          </a:xfrm>
          <a:prstGeom prst="rect">
            <a:avLst/>
          </a:prstGeom>
          <a:solidFill>
            <a:srgbClr val="40D3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Блок-схема: ручной ввод 96"/>
          <p:cNvSpPr/>
          <p:nvPr/>
        </p:nvSpPr>
        <p:spPr>
          <a:xfrm>
            <a:off x="725252" y="2905416"/>
            <a:ext cx="450000" cy="1121049"/>
          </a:xfrm>
          <a:prstGeom prst="flowChartManualInput">
            <a:avLst/>
          </a:prstGeom>
          <a:solidFill>
            <a:srgbClr val="FFC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-203095" y="7221600"/>
            <a:ext cx="1859374" cy="450000"/>
          </a:xfrm>
          <a:prstGeom prst="rect">
            <a:avLst/>
          </a:prstGeom>
          <a:solidFill>
            <a:srgbClr val="222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Блок-схема: ручной ввод 59"/>
          <p:cNvSpPr/>
          <p:nvPr/>
        </p:nvSpPr>
        <p:spPr>
          <a:xfrm rot="5400000">
            <a:off x="-514030" y="6859749"/>
            <a:ext cx="450000" cy="1173702"/>
          </a:xfrm>
          <a:prstGeom prst="flowChartManualInput">
            <a:avLst/>
          </a:prstGeom>
          <a:solidFill>
            <a:srgbClr val="AABF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377368" y="6841383"/>
            <a:ext cx="1170284" cy="1182729"/>
          </a:xfrm>
          <a:prstGeom prst="ellipse">
            <a:avLst/>
          </a:prstGeom>
          <a:solidFill>
            <a:srgbClr val="222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7384022" y="6855235"/>
            <a:ext cx="1170284" cy="1182729"/>
          </a:xfrm>
          <a:prstGeom prst="ellipse">
            <a:avLst/>
          </a:prstGeom>
          <a:solidFill>
            <a:srgbClr val="222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 rot="10800000">
            <a:off x="1627198" y="5988073"/>
            <a:ext cx="5656371" cy="2639559"/>
          </a:xfrm>
          <a:prstGeom prst="rect">
            <a:avLst/>
          </a:prstGeom>
          <a:solidFill>
            <a:srgbClr val="222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1735432" y="5830783"/>
            <a:ext cx="1797989" cy="362265"/>
          </a:xfrm>
          <a:prstGeom prst="rect">
            <a:avLst/>
          </a:prstGeom>
          <a:solidFill>
            <a:srgbClr val="FE5A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1627196" y="5814592"/>
            <a:ext cx="20066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Candara" panose="020E0502030303020204" pitchFamily="34" charset="0"/>
                <a:ea typeface="Microsoft YaHei" panose="020B0503020204020204" pitchFamily="34" charset="-122"/>
                <a:cs typeface="Tahoma" panose="020B0604030504040204" pitchFamily="34" charset="0"/>
              </a:rPr>
              <a:t>ОБЯЗАННОСТЬ</a:t>
            </a:r>
            <a:endParaRPr lang="ru-RU" sz="2000" b="1" strike="sngStrike" dirty="0">
              <a:solidFill>
                <a:schemeClr val="bg1"/>
              </a:solidFill>
              <a:latin typeface="Candara" panose="020E0502030303020204" pitchFamily="34" charset="0"/>
              <a:ea typeface="Microsoft YaHei" panose="020B0503020204020204" pitchFamily="34" charset="-122"/>
              <a:cs typeface="Tahoma" panose="020B060403050404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91371" y="6519225"/>
            <a:ext cx="7422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>
                <a:solidFill>
                  <a:schemeClr val="bg1"/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endParaRPr lang="ru-RU" sz="8800" dirty="0">
              <a:solidFill>
                <a:schemeClr val="bg1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1357836" y="7218107"/>
            <a:ext cx="6613579" cy="450000"/>
          </a:xfrm>
          <a:prstGeom prst="rect">
            <a:avLst/>
          </a:prstGeom>
          <a:solidFill>
            <a:srgbClr val="222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1" name="Рисунок 70" descr="Рукопожатие">
            <a:extLst>
              <a:ext uri="{FF2B5EF4-FFF2-40B4-BE49-F238E27FC236}">
                <a16:creationId xmlns:a16="http://schemas.microsoft.com/office/drawing/2014/main" id="{D494F876-DCB4-454A-B546-1CF5EA0D11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08700" y="7040346"/>
            <a:ext cx="925429" cy="925429"/>
          </a:xfrm>
          <a:prstGeom prst="rect">
            <a:avLst/>
          </a:prstGeom>
        </p:spPr>
      </p:pic>
      <p:sp>
        <p:nvSpPr>
          <p:cNvPr id="64" name="TextBox 63"/>
          <p:cNvSpPr txBox="1"/>
          <p:nvPr/>
        </p:nvSpPr>
        <p:spPr>
          <a:xfrm>
            <a:off x="1785510" y="6238413"/>
            <a:ext cx="542915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CC2C"/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Сообщать </a:t>
            </a:r>
            <a:r>
              <a:rPr lang="ru-RU" sz="2200" b="1" dirty="0">
                <a:solidFill>
                  <a:schemeClr val="bg1"/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представителю нанимателя </a:t>
            </a:r>
          </a:p>
          <a:p>
            <a:pPr algn="ctr"/>
            <a:r>
              <a:rPr lang="ru-RU" sz="2200" b="1" dirty="0">
                <a:solidFill>
                  <a:srgbClr val="FFC000"/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личной заинтересованности </a:t>
            </a:r>
            <a:r>
              <a:rPr lang="ru-RU" sz="2200" b="1" dirty="0">
                <a:solidFill>
                  <a:schemeClr val="bg1"/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исполнении должностных обязанностей, которая приводит/может привести к конфликту интересов </a:t>
            </a:r>
          </a:p>
          <a:p>
            <a:pPr algn="ctr"/>
            <a:r>
              <a:rPr lang="ru-RU" sz="2200" b="1" dirty="0">
                <a:solidFill>
                  <a:srgbClr val="FFC000"/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Принимать меры </a:t>
            </a:r>
            <a:r>
              <a:rPr lang="ru-RU" sz="2200" b="1" dirty="0">
                <a:solidFill>
                  <a:schemeClr val="bg1"/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предотвращению такого конфликта</a:t>
            </a:r>
          </a:p>
        </p:txBody>
      </p:sp>
      <p:sp>
        <p:nvSpPr>
          <p:cNvPr id="72" name="Овал 71"/>
          <p:cNvSpPr/>
          <p:nvPr/>
        </p:nvSpPr>
        <p:spPr>
          <a:xfrm>
            <a:off x="365110" y="3612926"/>
            <a:ext cx="1170284" cy="1182729"/>
          </a:xfrm>
          <a:prstGeom prst="ellipse">
            <a:avLst/>
          </a:prstGeom>
          <a:solidFill>
            <a:srgbClr val="FFC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Овал 73"/>
          <p:cNvSpPr/>
          <p:nvPr/>
        </p:nvSpPr>
        <p:spPr>
          <a:xfrm>
            <a:off x="7369658" y="3609268"/>
            <a:ext cx="1170284" cy="1182729"/>
          </a:xfrm>
          <a:prstGeom prst="ellipse">
            <a:avLst/>
          </a:prstGeom>
          <a:solidFill>
            <a:srgbClr val="FFC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 rot="10800000">
            <a:off x="1627198" y="3410602"/>
            <a:ext cx="5656371" cy="1839085"/>
          </a:xfrm>
          <a:prstGeom prst="rect">
            <a:avLst/>
          </a:prstGeom>
          <a:solidFill>
            <a:srgbClr val="FFC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1379153" y="3983776"/>
            <a:ext cx="6463171" cy="450000"/>
          </a:xfrm>
          <a:prstGeom prst="rect">
            <a:avLst/>
          </a:prstGeom>
          <a:solidFill>
            <a:srgbClr val="FFC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TextBox 75"/>
          <p:cNvSpPr txBox="1"/>
          <p:nvPr/>
        </p:nvSpPr>
        <p:spPr>
          <a:xfrm>
            <a:off x="1719530" y="3686346"/>
            <a:ext cx="549826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2229BD"/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Быть поверенным или представителем по делам третьих лиц </a:t>
            </a:r>
            <a:r>
              <a:rPr lang="ru-RU" sz="2200" b="1" dirty="0">
                <a:solidFill>
                  <a:schemeClr val="bg1"/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государственном органе (органе местного самоуправления)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1735433" y="3253169"/>
            <a:ext cx="1331788" cy="356801"/>
          </a:xfrm>
          <a:prstGeom prst="rect">
            <a:avLst/>
          </a:prstGeom>
          <a:solidFill>
            <a:srgbClr val="FE5A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TextBox 83"/>
          <p:cNvSpPr txBox="1"/>
          <p:nvPr/>
        </p:nvSpPr>
        <p:spPr>
          <a:xfrm>
            <a:off x="1778227" y="3231514"/>
            <a:ext cx="124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Candara" panose="020E0502030303020204" pitchFamily="34" charset="0"/>
                <a:ea typeface="Microsoft YaHei" panose="020B0503020204020204" pitchFamily="34" charset="-122"/>
                <a:cs typeface="Tahoma" panose="020B0604030504040204" pitchFamily="34" charset="0"/>
              </a:rPr>
              <a:t>ЗАПРЕТ</a:t>
            </a:r>
            <a:endParaRPr lang="ru-RU" sz="2000" b="1" strike="sngStrike" dirty="0">
              <a:solidFill>
                <a:schemeClr val="bg1"/>
              </a:solidFill>
              <a:latin typeface="Candara" panose="020E0502030303020204" pitchFamily="34" charset="0"/>
              <a:ea typeface="Microsoft YaHei" panose="020B0503020204020204" pitchFamily="34" charset="-122"/>
              <a:cs typeface="Tahoma" panose="020B060403050404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384022" y="3410602"/>
            <a:ext cx="12206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>
                <a:solidFill>
                  <a:schemeClr val="bg1"/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lang="ru-RU" sz="8800" dirty="0">
              <a:solidFill>
                <a:schemeClr val="bg1"/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 rot="5400000">
            <a:off x="6948612" y="5374195"/>
            <a:ext cx="1989906" cy="450000"/>
          </a:xfrm>
          <a:prstGeom prst="rect">
            <a:avLst/>
          </a:prstGeom>
          <a:solidFill>
            <a:srgbClr val="FFC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Блок-схема: ручной ввод 85"/>
          <p:cNvSpPr/>
          <p:nvPr/>
        </p:nvSpPr>
        <p:spPr>
          <a:xfrm>
            <a:off x="7718566" y="5407666"/>
            <a:ext cx="450000" cy="1573898"/>
          </a:xfrm>
          <a:prstGeom prst="flowChartManualInput">
            <a:avLst/>
          </a:prstGeom>
          <a:solidFill>
            <a:srgbClr val="222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4" name="Рисунок 43" descr="Группа мужчин">
            <a:extLst>
              <a:ext uri="{FF2B5EF4-FFF2-40B4-BE49-F238E27FC236}">
                <a16:creationId xmlns:a16="http://schemas.microsoft.com/office/drawing/2014/main" id="{863251FE-C74C-4473-B31E-652F9ED1176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0172" y="3812984"/>
            <a:ext cx="838980" cy="838980"/>
          </a:xfrm>
          <a:prstGeom prst="rect">
            <a:avLst/>
          </a:prstGeom>
        </p:spPr>
      </p:pic>
      <p:sp>
        <p:nvSpPr>
          <p:cNvPr id="87" name="Прямоугольник 86"/>
          <p:cNvSpPr/>
          <p:nvPr/>
        </p:nvSpPr>
        <p:spPr>
          <a:xfrm>
            <a:off x="1323058" y="1421519"/>
            <a:ext cx="6904579" cy="450000"/>
          </a:xfrm>
          <a:prstGeom prst="rect">
            <a:avLst/>
          </a:prstGeom>
          <a:solidFill>
            <a:srgbClr val="40D3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40D3F8"/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 rot="10800000">
            <a:off x="1620310" y="614111"/>
            <a:ext cx="5656371" cy="2071003"/>
          </a:xfrm>
          <a:prstGeom prst="rect">
            <a:avLst/>
          </a:prstGeom>
          <a:solidFill>
            <a:srgbClr val="40D3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TextBox 88"/>
          <p:cNvSpPr txBox="1"/>
          <p:nvPr/>
        </p:nvSpPr>
        <p:spPr>
          <a:xfrm>
            <a:off x="1589952" y="799175"/>
            <a:ext cx="562784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допускается нахождение лиц </a:t>
            </a:r>
            <a:r>
              <a:rPr lang="ru-RU" sz="2200" b="1">
                <a:solidFill>
                  <a:schemeClr val="bg1"/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муниципальной </a:t>
            </a:r>
            <a:r>
              <a:rPr lang="ru-RU" sz="2200" b="1" dirty="0">
                <a:solidFill>
                  <a:schemeClr val="bg1"/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службе  </a:t>
            </a:r>
          </a:p>
          <a:p>
            <a:pPr algn="ctr"/>
            <a:r>
              <a:rPr lang="ru-RU" sz="2200" b="1" dirty="0">
                <a:solidFill>
                  <a:srgbClr val="FE5A1A"/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случаев их близкого родства (свойства) </a:t>
            </a:r>
            <a:r>
              <a:rPr lang="ru-RU" sz="2200" b="1" dirty="0">
                <a:solidFill>
                  <a:schemeClr val="bg1"/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непосредственной подчиненности (подконтрольности) </a:t>
            </a:r>
            <a:r>
              <a:rPr lang="ru-RU" sz="2200" b="1" dirty="0">
                <a:solidFill>
                  <a:srgbClr val="FE5A1A"/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одного из них другому</a:t>
            </a:r>
          </a:p>
        </p:txBody>
      </p:sp>
      <p:sp>
        <p:nvSpPr>
          <p:cNvPr id="92" name="Овал 91"/>
          <p:cNvSpPr/>
          <p:nvPr/>
        </p:nvSpPr>
        <p:spPr>
          <a:xfrm>
            <a:off x="365110" y="1055155"/>
            <a:ext cx="1170284" cy="1182729"/>
          </a:xfrm>
          <a:prstGeom prst="ellipse">
            <a:avLst/>
          </a:prstGeom>
          <a:solidFill>
            <a:srgbClr val="40D3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Овал 92"/>
          <p:cNvSpPr/>
          <p:nvPr/>
        </p:nvSpPr>
        <p:spPr>
          <a:xfrm>
            <a:off x="7369929" y="1058247"/>
            <a:ext cx="1170284" cy="1182729"/>
          </a:xfrm>
          <a:prstGeom prst="ellipse">
            <a:avLst/>
          </a:prstGeom>
          <a:solidFill>
            <a:srgbClr val="40D3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1735433" y="448143"/>
            <a:ext cx="1913142" cy="356801"/>
          </a:xfrm>
          <a:prstGeom prst="rect">
            <a:avLst/>
          </a:prstGeom>
          <a:solidFill>
            <a:srgbClr val="FE5A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TextBox 94"/>
          <p:cNvSpPr txBox="1"/>
          <p:nvPr/>
        </p:nvSpPr>
        <p:spPr>
          <a:xfrm>
            <a:off x="1672389" y="426488"/>
            <a:ext cx="20381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Candara" panose="020E0502030303020204" pitchFamily="34" charset="0"/>
                <a:ea typeface="Microsoft YaHei" panose="020B0503020204020204" pitchFamily="34" charset="-122"/>
                <a:cs typeface="Tahoma" panose="020B0604030504040204" pitchFamily="34" charset="0"/>
              </a:rPr>
              <a:t>ОГРАНИЧЕНИЕ</a:t>
            </a:r>
            <a:endParaRPr lang="ru-RU" sz="2000" b="1" strike="sngStrike" dirty="0">
              <a:solidFill>
                <a:schemeClr val="bg1"/>
              </a:solidFill>
              <a:latin typeface="Candara" panose="020E0502030303020204" pitchFamily="34" charset="0"/>
              <a:ea typeface="Microsoft YaHei" panose="020B0503020204020204" pitchFamily="34" charset="-122"/>
              <a:cs typeface="Tahoma" panose="020B0604030504040204" pitchFamily="34" charset="0"/>
            </a:endParaRPr>
          </a:p>
        </p:txBody>
      </p:sp>
      <p:pic>
        <p:nvPicPr>
          <p:cNvPr id="57" name="Рисунок 56" descr="Социальная сеть">
            <a:extLst>
              <a:ext uri="{FF2B5EF4-FFF2-40B4-BE49-F238E27FC236}">
                <a16:creationId xmlns:a16="http://schemas.microsoft.com/office/drawing/2014/main" id="{8B46B382-1DB2-494B-9DDA-4CD096AB53B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424487" y="1054754"/>
            <a:ext cx="1089354" cy="1089354"/>
          </a:xfrm>
          <a:prstGeom prst="rect">
            <a:avLst/>
          </a:prstGeom>
        </p:spPr>
      </p:pic>
      <p:sp>
        <p:nvSpPr>
          <p:cNvPr id="98" name="TextBox 97"/>
          <p:cNvSpPr txBox="1"/>
          <p:nvPr/>
        </p:nvSpPr>
        <p:spPr>
          <a:xfrm>
            <a:off x="468445" y="852894"/>
            <a:ext cx="12206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>
                <a:solidFill>
                  <a:schemeClr val="bg1"/>
                </a:solidFill>
                <a:latin typeface="Candara" panose="020E0502030303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endParaRPr lang="ru-RU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9044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825</TotalTime>
  <Words>290</Words>
  <Application>Microsoft Office PowerPoint</Application>
  <PresentationFormat>Произвольный</PresentationFormat>
  <Paragraphs>48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2" baseType="lpstr">
      <vt:lpstr>Microsoft YaHei</vt:lpstr>
      <vt:lpstr>Arial</vt:lpstr>
      <vt:lpstr>Calibri</vt:lpstr>
      <vt:lpstr>Calibri Light</vt:lpstr>
      <vt:lpstr>Candara</vt:lpstr>
      <vt:lpstr>Segoe Script</vt:lpstr>
      <vt:lpstr>Tahoma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Правительство Новосибирской области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Мартынов Максим Николаевич</dc:creator>
  <cp:lastModifiedBy>Маркова Ольга Викторовна</cp:lastModifiedBy>
  <cp:revision>82</cp:revision>
  <dcterms:created xsi:type="dcterms:W3CDTF">2021-10-21T07:13:54Z</dcterms:created>
  <dcterms:modified xsi:type="dcterms:W3CDTF">2022-01-28T05:20:38Z</dcterms:modified>
</cp:coreProperties>
</file>